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8" r:id="rId3"/>
    <p:sldId id="277" r:id="rId4"/>
    <p:sldId id="272" r:id="rId5"/>
    <p:sldId id="279" r:id="rId6"/>
    <p:sldId id="275" r:id="rId7"/>
    <p:sldId id="271" r:id="rId8"/>
    <p:sldId id="280" r:id="rId9"/>
    <p:sldId id="276" r:id="rId10"/>
    <p:sldId id="281" r:id="rId11"/>
    <p:sldId id="282" r:id="rId12"/>
    <p:sldId id="265" r:id="rId13"/>
    <p:sldId id="278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AC0000"/>
    <a:srgbClr val="103A25"/>
    <a:srgbClr val="C40000"/>
    <a:srgbClr val="F2F2F2"/>
    <a:srgbClr val="85CA3A"/>
    <a:srgbClr val="69CA42"/>
    <a:srgbClr val="5EC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2A245B-6DA6-454B-98BB-ACB38AD5672A}" type="datetimeFigureOut">
              <a:rPr lang="it-IT"/>
              <a:pPr>
                <a:defRPr/>
              </a:pPr>
              <a:t>30/07/2019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A2BB01-0CC1-472F-9026-42DA57D774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1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taken from Page</a:t>
            </a:r>
            <a:r>
              <a:rPr lang="en-US" baseline="0" dirty="0"/>
              <a:t> 29 in the Appendix of “The Governor’s Committee on Simple, Low, and Fair Taxes (2017)”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BB01-0CC1-472F-9026-42DA57D7741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34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taken from Page</a:t>
            </a:r>
            <a:r>
              <a:rPr lang="en-US" baseline="0" dirty="0"/>
              <a:t> 29 in the Appendix of “The Governor’s Committee on Simple, Low, and Fair Taxes (2017)”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BB01-0CC1-472F-9026-42DA57D7741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88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taken from Page</a:t>
            </a:r>
            <a:r>
              <a:rPr lang="en-US" baseline="0" dirty="0"/>
              <a:t> 29 in the Appendix of “The Governor’s Committee on Simple, Low, and Fair Taxes (2017)”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BB01-0CC1-472F-9026-42DA57D77418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7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atteuzzi\Desktop\AAG_Template\green_flat_world_map_1600_clr.png" hidden="1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0363" y="-26988"/>
            <a:ext cx="9790113" cy="4130676"/>
          </a:xfrm>
          <a:prstGeom prst="rect">
            <a:avLst/>
          </a:prstGeom>
          <a:noFill/>
        </p:spPr>
      </p:pic>
      <p:pic>
        <p:nvPicPr>
          <p:cNvPr id="5" name="Picture 3" descr="C:\Users\amatteuzzi\Desktop\AAG_Template\networking_people_connection_1600_clr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5568" y="0"/>
            <a:ext cx="9196080" cy="6885384"/>
          </a:xfrm>
          <a:prstGeom prst="rect">
            <a:avLst/>
          </a:prstGeom>
          <a:noFill/>
        </p:spPr>
      </p:pic>
      <p:sp>
        <p:nvSpPr>
          <p:cNvPr id="6" name="Freeform 9"/>
          <p:cNvSpPr/>
          <p:nvPr userDrawn="1"/>
        </p:nvSpPr>
        <p:spPr>
          <a:xfrm rot="10800000" flipH="1">
            <a:off x="-71438" y="1889125"/>
            <a:ext cx="9251951" cy="4995863"/>
          </a:xfrm>
          <a:custGeom>
            <a:avLst/>
            <a:gdLst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422295"/>
              <a:gd name="connsiteY0" fmla="*/ 2650486 h 2650486"/>
              <a:gd name="connsiteX1" fmla="*/ 4209662 w 9422295"/>
              <a:gd name="connsiteY1" fmla="*/ 1583686 h 2650486"/>
              <a:gd name="connsiteX2" fmla="*/ 0 w 9422295"/>
              <a:gd name="connsiteY2" fmla="*/ 2391764 h 2650486"/>
              <a:gd name="connsiteX3" fmla="*/ 0 w 9422295"/>
              <a:gd name="connsiteY3" fmla="*/ 0 h 2650486"/>
              <a:gd name="connsiteX4" fmla="*/ 9144000 w 9422295"/>
              <a:gd name="connsiteY4" fmla="*/ 0 h 2650486"/>
              <a:gd name="connsiteX5" fmla="*/ 9422295 w 9422295"/>
              <a:gd name="connsiteY5" fmla="*/ 2631653 h 2650486"/>
              <a:gd name="connsiteX6" fmla="*/ 9097353 w 9422295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097353 w 9144000"/>
              <a:gd name="connsiteY5" fmla="*/ 2650486 h 2650486"/>
              <a:gd name="connsiteX0" fmla="*/ 9137110 w 9144000"/>
              <a:gd name="connsiteY0" fmla="*/ 2642534 h 2642534"/>
              <a:gd name="connsiteX1" fmla="*/ 4209662 w 9144000"/>
              <a:gd name="connsiteY1" fmla="*/ 1583686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  <a:gd name="connsiteX0" fmla="*/ 9137110 w 9144000"/>
              <a:gd name="connsiteY0" fmla="*/ 2642534 h 2642534"/>
              <a:gd name="connsiteX1" fmla="*/ 4046033 w 9144000"/>
              <a:gd name="connsiteY1" fmla="*/ 1651063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2534">
                <a:moveTo>
                  <a:pt x="9137110" y="2642534"/>
                </a:moveTo>
                <a:cubicBezTo>
                  <a:pt x="7503345" y="1239184"/>
                  <a:pt x="5185858" y="1187513"/>
                  <a:pt x="4046033" y="1651063"/>
                </a:cubicBezTo>
                <a:cubicBezTo>
                  <a:pt x="3313773" y="1953075"/>
                  <a:pt x="1504966" y="3036324"/>
                  <a:pt x="0" y="2391764"/>
                </a:cubicBezTo>
                <a:lnTo>
                  <a:pt x="0" y="0"/>
                </a:lnTo>
                <a:lnTo>
                  <a:pt x="9144000" y="0"/>
                </a:lnTo>
                <a:cubicBezTo>
                  <a:pt x="9141703" y="880845"/>
                  <a:pt x="9139407" y="1761689"/>
                  <a:pt x="9137110" y="2642534"/>
                </a:cubicBezTo>
                <a:close/>
              </a:path>
            </a:pathLst>
          </a:cu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10"/>
          <p:cNvSpPr/>
          <p:nvPr userDrawn="1"/>
        </p:nvSpPr>
        <p:spPr>
          <a:xfrm rot="10800000" flipH="1">
            <a:off x="-360363" y="2679700"/>
            <a:ext cx="9542463" cy="4278313"/>
          </a:xfrm>
          <a:custGeom>
            <a:avLst/>
            <a:gdLst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982164 w 9182101"/>
              <a:gd name="connsiteY0" fmla="*/ 2303197 h 2305017"/>
              <a:gd name="connsiteX1" fmla="*/ 0 w 9182101"/>
              <a:gd name="connsiteY1" fmla="*/ 1691468 h 2305017"/>
              <a:gd name="connsiteX2" fmla="*/ 38100 w 9182101"/>
              <a:gd name="connsiteY2" fmla="*/ 0 h 2305017"/>
              <a:gd name="connsiteX3" fmla="*/ 9182101 w 9182101"/>
              <a:gd name="connsiteY3" fmla="*/ 0 h 2305017"/>
              <a:gd name="connsiteX4" fmla="*/ 9182101 w 9182101"/>
              <a:gd name="connsiteY4" fmla="*/ 2192535 h 2305017"/>
              <a:gd name="connsiteX5" fmla="*/ 9180219 w 9182101"/>
              <a:gd name="connsiteY5" fmla="*/ 2193287 h 2305017"/>
              <a:gd name="connsiteX6" fmla="*/ 4416252 w 9182101"/>
              <a:gd name="connsiteY6" fmla="*/ 1535761 h 2305017"/>
              <a:gd name="connsiteX7" fmla="*/ 1982164 w 9182101"/>
              <a:gd name="connsiteY7" fmla="*/ 2303197 h 230501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195473"/>
              <a:gd name="connsiteX1" fmla="*/ 0 w 9182101"/>
              <a:gd name="connsiteY1" fmla="*/ 1691468 h 2195473"/>
              <a:gd name="connsiteX2" fmla="*/ 38100 w 9182101"/>
              <a:gd name="connsiteY2" fmla="*/ 0 h 2195473"/>
              <a:gd name="connsiteX3" fmla="*/ 9182101 w 9182101"/>
              <a:gd name="connsiteY3" fmla="*/ 0 h 2195473"/>
              <a:gd name="connsiteX4" fmla="*/ 9182101 w 9182101"/>
              <a:gd name="connsiteY4" fmla="*/ 2192535 h 2195473"/>
              <a:gd name="connsiteX5" fmla="*/ 9180219 w 9182101"/>
              <a:gd name="connsiteY5" fmla="*/ 2193287 h 2195473"/>
              <a:gd name="connsiteX6" fmla="*/ 4416252 w 9182101"/>
              <a:gd name="connsiteY6" fmla="*/ 1535761 h 21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2101" h="2195473">
                <a:moveTo>
                  <a:pt x="4416252" y="1535761"/>
                </a:moveTo>
                <a:cubicBezTo>
                  <a:pt x="3646612" y="1760134"/>
                  <a:pt x="1692218" y="2804077"/>
                  <a:pt x="0" y="1691468"/>
                </a:cubicBezTo>
                <a:lnTo>
                  <a:pt x="38100" y="0"/>
                </a:lnTo>
                <a:lnTo>
                  <a:pt x="9182101" y="0"/>
                </a:lnTo>
                <a:lnTo>
                  <a:pt x="9182101" y="2192535"/>
                </a:lnTo>
                <a:lnTo>
                  <a:pt x="9180219" y="2193287"/>
                </a:lnTo>
                <a:cubicBezTo>
                  <a:pt x="8003654" y="1228087"/>
                  <a:pt x="5238444" y="1245466"/>
                  <a:pt x="4416252" y="1535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63177" y="4134039"/>
            <a:ext cx="7772400" cy="13111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103A25"/>
                </a:solidFill>
                <a:latin typeface="Eras Medium ITC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58023" y="5455024"/>
            <a:ext cx="4153937" cy="998312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C40000"/>
                </a:solidFill>
                <a:latin typeface="Eras Medium IT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7010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95456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954561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8490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3A2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45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8450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matteuzzi\Desktop\AAG_Template\networking_people_connection_1600_clr.png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512" y="-27384"/>
            <a:ext cx="9196080" cy="6841867"/>
          </a:xfrm>
          <a:prstGeom prst="rect">
            <a:avLst/>
          </a:prstGeom>
          <a:noFill/>
        </p:spPr>
      </p:pic>
      <p:sp>
        <p:nvSpPr>
          <p:cNvPr id="7" name="Rectangle 4"/>
          <p:cNvSpPr/>
          <p:nvPr userDrawn="1"/>
        </p:nvSpPr>
        <p:spPr>
          <a:xfrm>
            <a:off x="0" y="0"/>
            <a:ext cx="9159875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2" descr="C:\Users\Anna\Desktop\base ross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63" y="5013325"/>
            <a:ext cx="91725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30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numero diapositiva 22"/>
          <p:cNvSpPr txBox="1">
            <a:spLocks/>
          </p:cNvSpPr>
          <p:nvPr userDrawn="1"/>
        </p:nvSpPr>
        <p:spPr>
          <a:xfrm>
            <a:off x="8642350" y="4913313"/>
            <a:ext cx="609600" cy="522287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E894ACB-A2EF-4E3E-A900-28C51FF47FBC}" type="slidenum">
              <a:rPr lang="it-IT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843213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103A25"/>
                </a:solidFill>
                <a:latin typeface="Eras Medium ITC" pitchFamily="34" charset="0"/>
              </a:defRPr>
            </a:lvl1pPr>
          </a:lstStyle>
          <a:p>
            <a:pPr>
              <a:defRPr/>
            </a:pPr>
            <a:r>
              <a:rPr lang="it-IT"/>
              <a:t>Marketing &amp; Group Collaboration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C40000"/>
          </a:solidFill>
          <a:latin typeface="Eras Medium IT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C40000"/>
          </a:solidFill>
          <a:latin typeface="Eras Medium IT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03A25"/>
        </a:buClr>
        <a:buFont typeface="Arial" charset="0"/>
        <a:buChar char="•"/>
        <a:defRPr sz="3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3A25"/>
        </a:buClr>
        <a:buFont typeface="Wingdings" pitchFamily="2" charset="2"/>
        <a:buChar char="Ø"/>
        <a:defRPr sz="28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03A25"/>
        </a:buClr>
        <a:buFont typeface="Arial" charset="0"/>
        <a:buChar char="•"/>
        <a:defRPr sz="24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03A25"/>
        </a:buClr>
        <a:buFont typeface="Arial" charset="0"/>
        <a:buChar char="–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03A25"/>
        </a:buClr>
        <a:buFont typeface="Arial" charset="0"/>
        <a:buChar char="»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73419"/>
            <a:ext cx="2295718" cy="215496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500" y="4133850"/>
            <a:ext cx="7772400" cy="152739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Missouri State Senate</a:t>
            </a:r>
            <a:br>
              <a:rPr lang="it-IT" dirty="0"/>
            </a:br>
            <a:r>
              <a:rPr lang="it-IT" dirty="0"/>
              <a:t>Interim Committee on Tax Credit Efficiency and Reform</a:t>
            </a:r>
          </a:p>
        </p:txBody>
      </p:sp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58738" y="5661248"/>
            <a:ext cx="4152900" cy="1080120"/>
          </a:xfrm>
        </p:spPr>
        <p:txBody>
          <a:bodyPr>
            <a:normAutofit/>
          </a:bodyPr>
          <a:lstStyle/>
          <a:p>
            <a:r>
              <a:rPr lang="it-IT" dirty="0"/>
              <a:t>Hearing One: July 30, 2019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4000" dirty="0"/>
              <a:t>Recent History of Tax Credit Studies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6851104" cy="5256584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Former Governor Greitens’ 2017 Report-Sheet 2 of 3</a:t>
            </a:r>
          </a:p>
          <a:p>
            <a:r>
              <a:rPr lang="en-US" sz="2800" dirty="0"/>
              <a:t>Tax Credits (General Reforms Applicable to All Tax Credits)</a:t>
            </a:r>
          </a:p>
          <a:p>
            <a:pPr lvl="1"/>
            <a:r>
              <a:rPr lang="en-US" sz="2400" dirty="0"/>
              <a:t>For Economic Development Tax Credits, Allow Denial of Applications that Fail to Demonstrate a Positive Fiscal Return to the State </a:t>
            </a:r>
          </a:p>
          <a:p>
            <a:pPr lvl="1"/>
            <a:r>
              <a:rPr lang="en-US" sz="2400" dirty="0"/>
              <a:t>Allow DED to Deny Applications for Failure to Show Technical or Financial Ability to Perform </a:t>
            </a:r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1" y="2708920"/>
            <a:ext cx="1584175" cy="31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876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4000" dirty="0"/>
              <a:t>Recent History of Tax Credit Studies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6851104" cy="5256584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Former Governor Greitens’ 2017 Report-Sheet 3 of 3</a:t>
            </a:r>
          </a:p>
          <a:p>
            <a:r>
              <a:rPr lang="en-US" sz="2800" dirty="0"/>
              <a:t>Tax Credits (General Reforms Applicable to All Tax Credits)</a:t>
            </a:r>
          </a:p>
          <a:p>
            <a:pPr lvl="1"/>
            <a:r>
              <a:rPr lang="en-US" dirty="0"/>
              <a:t>Annually Appropriate the Amount of Tax Credits for Each Program and Allow for Gubernatorial Withholding </a:t>
            </a:r>
          </a:p>
          <a:p>
            <a:pPr lvl="1"/>
            <a:r>
              <a:rPr lang="en-US" dirty="0"/>
              <a:t>Enact a General False Claims Act to Rein in Fraud, Waste, and Abuse </a:t>
            </a:r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1" y="2708920"/>
            <a:ext cx="1584175" cy="31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06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it-IT" sz="3600" dirty="0"/>
              <a:t>Prepare Final Report Including Recommendations for Tax Credit Reform Issues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72816"/>
            <a:ext cx="8064896" cy="4464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Assess Impact of $3 Billion of Unredeemed credits as of June 30, 2016 for future budgets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Assess current process of eligibility determination and evaluation of recipients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Examine Evaluation Model Options: REMI Model and Possibly Others </a:t>
            </a:r>
            <a:endParaRPr lang="it-IT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16387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  <p:pic>
        <p:nvPicPr>
          <p:cNvPr id="16388" name="Picture 2" descr="C:\Users\Anna\Downloads\boxes_group_PA4_500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2356186"/>
            <a:ext cx="493712" cy="23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it-IT" sz="3600" dirty="0"/>
              <a:t>Committee Information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72816"/>
            <a:ext cx="8064896" cy="446449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dirty="0"/>
              <a:t>Information from this committee will be available on the Senate website on our committee’s webpage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www.senate.mo.gov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/>
              <a:t>Committees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it-IT" dirty="0"/>
              <a:t>Interim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it-IT" dirty="0"/>
              <a:t>Interim Committee on Tax Credit </a:t>
            </a:r>
            <a:r>
              <a:rPr lang="it-IT" dirty="0" smtClean="0"/>
              <a:t>Efficiency </a:t>
            </a:r>
            <a:endParaRPr lang="it-IT" dirty="0"/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r>
              <a:rPr lang="it-IT" dirty="0"/>
              <a:t>	and Reform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dirty="0"/>
          </a:p>
        </p:txBody>
      </p:sp>
      <p:sp>
        <p:nvSpPr>
          <p:cNvPr id="16387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  <p:pic>
        <p:nvPicPr>
          <p:cNvPr id="16388" name="Picture 2" descr="C:\Users\Anna\Downloads\boxes_group_PA4_500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2356186"/>
            <a:ext cx="493712" cy="23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/>
              <a:t>Committee Goals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7067128" cy="5256584"/>
          </a:xfrm>
        </p:spPr>
        <p:txBody>
          <a:bodyPr/>
          <a:lstStyle/>
          <a:p>
            <a:r>
              <a:rPr lang="it-IT" dirty="0"/>
              <a:t>Determine Purpose/Goals of Dominant Tax Credit Programs </a:t>
            </a:r>
          </a:p>
          <a:p>
            <a:r>
              <a:rPr lang="it-IT" dirty="0"/>
              <a:t>Review Dominant Tax Credit Programs &amp; Status </a:t>
            </a:r>
          </a:p>
          <a:p>
            <a:r>
              <a:rPr lang="it-IT" dirty="0"/>
              <a:t>Review Status &amp; Implementation of Recommendations in Prior Reports</a:t>
            </a:r>
          </a:p>
          <a:p>
            <a:r>
              <a:rPr lang="it-IT" dirty="0"/>
              <a:t>Prepare Final Report Including Recommendations for Tax Credit Reform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1" y="2708920"/>
            <a:ext cx="1584175" cy="31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4" cy="1143000"/>
          </a:xfrm>
        </p:spPr>
        <p:txBody>
          <a:bodyPr/>
          <a:lstStyle/>
          <a:p>
            <a:r>
              <a:rPr lang="it-IT" dirty="0"/>
              <a:t>Committee Meeting 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7416824" cy="5688632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Meeting #2 – Tuesday, September </a:t>
            </a:r>
            <a:r>
              <a:rPr lang="it-IT" sz="2800" dirty="0" smtClean="0"/>
              <a:t>10th </a:t>
            </a:r>
            <a:r>
              <a:rPr lang="it-IT" sz="2800" dirty="0"/>
              <a:t>1:00 P.M. Capitol Building</a:t>
            </a:r>
          </a:p>
          <a:p>
            <a:r>
              <a:rPr lang="it-IT" dirty="0"/>
              <a:t>Determine Purpose/Goals of Each Tax Credit Program </a:t>
            </a:r>
          </a:p>
          <a:p>
            <a:pPr lvl="1"/>
            <a:r>
              <a:rPr lang="it-IT" dirty="0"/>
              <a:t>How do we measure each program’s effectiveness? </a:t>
            </a:r>
            <a:r>
              <a:rPr lang="it-IT" dirty="0" smtClean="0"/>
              <a:t>How </a:t>
            </a:r>
            <a:r>
              <a:rPr lang="it-IT" dirty="0"/>
              <a:t>often?</a:t>
            </a:r>
          </a:p>
          <a:p>
            <a:pPr lvl="1"/>
            <a:r>
              <a:rPr lang="it-IT" dirty="0"/>
              <a:t>How do the goals change between each </a:t>
            </a:r>
            <a:r>
              <a:rPr lang="it-IT" dirty="0" smtClean="0"/>
              <a:t>different </a:t>
            </a:r>
            <a:r>
              <a:rPr lang="it-IT" dirty="0"/>
              <a:t>program?</a:t>
            </a:r>
          </a:p>
          <a:p>
            <a:pPr lvl="2"/>
            <a:r>
              <a:rPr lang="it-IT" dirty="0"/>
              <a:t>Different goals of LIHTC vs. Missouri Works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3350294"/>
            <a:ext cx="122413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9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Determine Purpose/Goals of Each Tax Credit Program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7488832" cy="3890963"/>
          </a:xfrm>
        </p:spPr>
        <p:txBody>
          <a:bodyPr/>
          <a:lstStyle/>
          <a:p>
            <a:r>
              <a:rPr lang="it-IT" dirty="0"/>
              <a:t>Return on Investment for Missouri</a:t>
            </a:r>
          </a:p>
          <a:p>
            <a:r>
              <a:rPr lang="it-IT" dirty="0"/>
              <a:t>Social Benefits &amp; Cost/Benefit Analysis </a:t>
            </a:r>
          </a:p>
          <a:p>
            <a:r>
              <a:rPr lang="it-IT" dirty="0"/>
              <a:t>Economic Development Incentives </a:t>
            </a:r>
          </a:p>
          <a:p>
            <a:r>
              <a:rPr lang="it-IT" dirty="0"/>
              <a:t>Define Metrics to Determine Continuation, Expansion or Elimination of a Program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2996952"/>
            <a:ext cx="1440160" cy="280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92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4" cy="1143000"/>
          </a:xfrm>
        </p:spPr>
        <p:txBody>
          <a:bodyPr/>
          <a:lstStyle/>
          <a:p>
            <a:r>
              <a:rPr lang="it-IT" dirty="0"/>
              <a:t>Committee Meeting 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7416824" cy="5141168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Meeting #3 – Sept. 30 Location TBD</a:t>
            </a:r>
          </a:p>
          <a:p>
            <a:r>
              <a:rPr lang="it-IT" dirty="0"/>
              <a:t>List Dominant Tax Credit Programs &amp; Status</a:t>
            </a:r>
          </a:p>
          <a:p>
            <a:pPr lvl="1"/>
            <a:r>
              <a:rPr lang="it-IT" dirty="0"/>
              <a:t>Are the priorities of our state aligning with the largest awarded tax credits? </a:t>
            </a:r>
          </a:p>
          <a:p>
            <a:pPr lvl="1"/>
            <a:r>
              <a:rPr lang="it-IT" dirty="0"/>
              <a:t>Are processes </a:t>
            </a:r>
            <a:r>
              <a:rPr lang="it-IT" dirty="0" smtClean="0"/>
              <a:t>transparent </a:t>
            </a:r>
            <a:r>
              <a:rPr lang="it-IT" dirty="0"/>
              <a:t>and competitive?</a:t>
            </a:r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3350294"/>
            <a:ext cx="122413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2" cy="712789"/>
          </a:xfrm>
        </p:spPr>
        <p:txBody>
          <a:bodyPr/>
          <a:lstStyle/>
          <a:p>
            <a:r>
              <a:rPr lang="it-IT" dirty="0"/>
              <a:t>Dominant FY2018 Tax Credit Programs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7344816" cy="4222403"/>
          </a:xfrm>
        </p:spPr>
        <p:txBody>
          <a:bodyPr/>
          <a:lstStyle/>
          <a:p>
            <a:r>
              <a:rPr lang="it-IT" dirty="0"/>
              <a:t>LIHTC				 169,138,876</a:t>
            </a:r>
          </a:p>
          <a:p>
            <a:r>
              <a:rPr lang="it-IT" dirty="0"/>
              <a:t>Senior Citizen Ckt Bkr	   98,808,490</a:t>
            </a:r>
          </a:p>
          <a:p>
            <a:r>
              <a:rPr lang="it-IT" dirty="0"/>
              <a:t>All Others			   94,901,000</a:t>
            </a:r>
            <a:endParaRPr lang="en-US" dirty="0"/>
          </a:p>
          <a:p>
            <a:r>
              <a:rPr lang="it-IT" dirty="0" smtClean="0"/>
              <a:t>Missouri </a:t>
            </a:r>
            <a:r>
              <a:rPr lang="it-IT" dirty="0"/>
              <a:t>Quality Jobs	   68,229,326</a:t>
            </a:r>
          </a:p>
          <a:p>
            <a:r>
              <a:rPr lang="it-IT" dirty="0" smtClean="0"/>
              <a:t>Historic </a:t>
            </a:r>
            <a:r>
              <a:rPr lang="it-IT" dirty="0"/>
              <a:t>Preservation	   56,484,071</a:t>
            </a:r>
          </a:p>
          <a:p>
            <a:r>
              <a:rPr lang="it-IT" dirty="0" smtClean="0"/>
              <a:t>Missouri </a:t>
            </a:r>
            <a:r>
              <a:rPr lang="it-IT" dirty="0"/>
              <a:t>Works 		   56,398,909</a:t>
            </a:r>
          </a:p>
          <a:p>
            <a:r>
              <a:rPr lang="it-IT" dirty="0"/>
              <a:t>Seven Others		   45,900,000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3350294"/>
            <a:ext cx="122413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96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640959" cy="1143000"/>
          </a:xfrm>
        </p:spPr>
        <p:txBody>
          <a:bodyPr/>
          <a:lstStyle/>
          <a:p>
            <a:r>
              <a:rPr lang="it-IT" dirty="0"/>
              <a:t>Review Dominant Tax Credit Programs &amp; Status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4" y="1600200"/>
            <a:ext cx="7488829" cy="4270374"/>
          </a:xfrm>
        </p:spPr>
        <p:txBody>
          <a:bodyPr/>
          <a:lstStyle/>
          <a:p>
            <a:r>
              <a:rPr lang="it-IT" dirty="0"/>
              <a:t>Which are Subject to Appropriations</a:t>
            </a:r>
          </a:p>
          <a:p>
            <a:r>
              <a:rPr lang="it-IT" dirty="0"/>
              <a:t>Which are Non-Competitively Awarded and Why </a:t>
            </a:r>
          </a:p>
          <a:p>
            <a:r>
              <a:rPr lang="it-IT" dirty="0"/>
              <a:t>Which Have No Sunset or Planned Review Period and Why</a:t>
            </a:r>
          </a:p>
          <a:p>
            <a:r>
              <a:rPr lang="it-IT" dirty="0"/>
              <a:t>Note That Offsets to General Revenue Have Exceeded $500 Million/Year Since 2009, Which is 5-6% of GR</a:t>
            </a:r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19" y="2780928"/>
            <a:ext cx="1512167" cy="308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6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4" cy="1143000"/>
          </a:xfrm>
        </p:spPr>
        <p:txBody>
          <a:bodyPr/>
          <a:lstStyle/>
          <a:p>
            <a:r>
              <a:rPr lang="it-IT" dirty="0"/>
              <a:t>Committee Meeting 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7416824" cy="5141168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Meeting #4 - TBD</a:t>
            </a:r>
          </a:p>
          <a:p>
            <a:r>
              <a:rPr lang="it-IT" dirty="0"/>
              <a:t>Review Status &amp; Implementation of Recommendations in Prior Reports</a:t>
            </a:r>
          </a:p>
          <a:p>
            <a:pPr lvl="1"/>
            <a:r>
              <a:rPr lang="it-IT" dirty="0"/>
              <a:t>What past recommendations have not been implemented and why? </a:t>
            </a:r>
          </a:p>
          <a:p>
            <a:pPr lvl="1"/>
            <a:r>
              <a:rPr lang="it-IT" dirty="0"/>
              <a:t>What recommendations can this committee make that will be more effective?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3350294"/>
            <a:ext cx="122413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15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4000" dirty="0"/>
              <a:t>Recent History of Tax Credit Studies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6851104" cy="5256584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Former Governor Greitens’ 2017 Report-Sheet 1of 3</a:t>
            </a:r>
          </a:p>
          <a:p>
            <a:r>
              <a:rPr lang="en-US" sz="2800" dirty="0"/>
              <a:t>Tax Credits (General Reforms Applicable to All Tax Credits)</a:t>
            </a:r>
          </a:p>
          <a:p>
            <a:pPr lvl="1"/>
            <a:r>
              <a:rPr lang="en-US" dirty="0"/>
              <a:t>Allow Denial of any Tax Credit Application that Fails to Meet a Public Purpose</a:t>
            </a:r>
          </a:p>
          <a:p>
            <a:pPr lvl="1"/>
            <a:r>
              <a:rPr lang="en-US" dirty="0"/>
              <a:t>Allow Denial of a Tax Credit Application if the Activity Would Occur Without State Incentives </a:t>
            </a:r>
          </a:p>
          <a:p>
            <a:pPr lvl="1"/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363" name="Picture 2" descr="C:\Users\amatteuzzi\Desktop\Marketing\Immagini_Template per PPT\searching_stick_figure_800_cl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1" y="2708920"/>
            <a:ext cx="1584175" cy="31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egnaposto piè di pagina 1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4840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581</Words>
  <Application>Microsoft Office PowerPoint</Application>
  <PresentationFormat>On-screen Show (4:3)</PresentationFormat>
  <Paragraphs>90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Eras Medium ITC</vt:lpstr>
      <vt:lpstr>Lucida Sans Unicode</vt:lpstr>
      <vt:lpstr>Wingdings</vt:lpstr>
      <vt:lpstr>Tema di Office</vt:lpstr>
      <vt:lpstr>   Missouri State Senate Interim Committee on Tax Credit Efficiency and Reform</vt:lpstr>
      <vt:lpstr>Committee Goals</vt:lpstr>
      <vt:lpstr>Committee Meeting Outline</vt:lpstr>
      <vt:lpstr>Determine Purpose/Goals of Each Tax Credit Program</vt:lpstr>
      <vt:lpstr>Committee Meeting Outline</vt:lpstr>
      <vt:lpstr>Dominant FY2018 Tax Credit Programs </vt:lpstr>
      <vt:lpstr>Review Dominant Tax Credit Programs &amp; Status</vt:lpstr>
      <vt:lpstr>Committee Meeting Outline</vt:lpstr>
      <vt:lpstr>Recent History of Tax Credit Studies</vt:lpstr>
      <vt:lpstr>Recent History of Tax Credit Studies</vt:lpstr>
      <vt:lpstr>Recent History of Tax Credit Studies</vt:lpstr>
      <vt:lpstr>Prepare Final Report Including Recommendations for Tax Credit Reform Issues</vt:lpstr>
      <vt:lpstr>Committee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Matteuzzi</dc:creator>
  <cp:lastModifiedBy>Fred Barnes</cp:lastModifiedBy>
  <cp:revision>166</cp:revision>
  <cp:lastPrinted>2019-07-30T15:48:37Z</cp:lastPrinted>
  <dcterms:created xsi:type="dcterms:W3CDTF">2011-08-11T07:45:15Z</dcterms:created>
  <dcterms:modified xsi:type="dcterms:W3CDTF">2019-07-30T17:55:50Z</dcterms:modified>
</cp:coreProperties>
</file>