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51" r:id="rId1"/>
  </p:sldMasterIdLst>
  <p:notesMasterIdLst>
    <p:notesMasterId r:id="rId29"/>
  </p:notesMasterIdLst>
  <p:handoutMasterIdLst>
    <p:handoutMasterId r:id="rId30"/>
  </p:handoutMasterIdLst>
  <p:sldIdLst>
    <p:sldId id="316" r:id="rId2"/>
    <p:sldId id="387" r:id="rId3"/>
    <p:sldId id="417" r:id="rId4"/>
    <p:sldId id="351" r:id="rId5"/>
    <p:sldId id="416" r:id="rId6"/>
    <p:sldId id="428" r:id="rId7"/>
    <p:sldId id="427" r:id="rId8"/>
    <p:sldId id="430" r:id="rId9"/>
    <p:sldId id="358" r:id="rId10"/>
    <p:sldId id="429" r:id="rId11"/>
    <p:sldId id="423" r:id="rId12"/>
    <p:sldId id="389" r:id="rId13"/>
    <p:sldId id="278" r:id="rId14"/>
    <p:sldId id="391" r:id="rId15"/>
    <p:sldId id="290" r:id="rId16"/>
    <p:sldId id="421" r:id="rId17"/>
    <p:sldId id="279" r:id="rId18"/>
    <p:sldId id="287" r:id="rId19"/>
    <p:sldId id="390" r:id="rId20"/>
    <p:sldId id="392" r:id="rId21"/>
    <p:sldId id="393" r:id="rId22"/>
    <p:sldId id="418" r:id="rId23"/>
    <p:sldId id="419" r:id="rId24"/>
    <p:sldId id="431" r:id="rId25"/>
    <p:sldId id="433" r:id="rId26"/>
    <p:sldId id="420" r:id="rId27"/>
    <p:sldId id="422" r:id="rId28"/>
  </p:sldIdLst>
  <p:sldSz cx="9144000" cy="6858000" type="screen4x3"/>
  <p:notesSz cx="7019925" cy="93059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Palatino"/>
        <a:cs typeface="Palatino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Palatino"/>
        <a:cs typeface="Palatino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CC3399"/>
    <a:srgbClr val="0E2628"/>
    <a:srgbClr val="0E261B"/>
    <a:srgbClr val="7E1627"/>
    <a:srgbClr val="145B9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12" autoAdjust="0"/>
    <p:restoredTop sz="86266" autoAdjust="0"/>
  </p:normalViewPr>
  <p:slideViewPr>
    <p:cSldViewPr snapToGrid="0" snapToObjects="1">
      <p:cViewPr>
        <p:scale>
          <a:sx n="64" d="100"/>
          <a:sy n="64" d="100"/>
        </p:scale>
        <p:origin x="-1116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30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1217" cy="4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40" tIns="44120" rIns="88240" bIns="441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48708" y="0"/>
            <a:ext cx="3071217" cy="4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40" tIns="44120" rIns="88240" bIns="441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0A3BD94C-923F-4D2B-AB6A-4FEFEA65EB88}" type="datetimeFigureOut">
              <a:rPr lang="en-US"/>
              <a:pPr>
                <a:defRPr/>
              </a:pPr>
              <a:t>1/24/2013</a:t>
            </a:fld>
            <a:endParaRPr lang="en-US"/>
          </a:p>
        </p:txBody>
      </p:sp>
      <p:sp>
        <p:nvSpPr>
          <p:cNvPr id="696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62786"/>
            <a:ext cx="3071217" cy="4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40" tIns="44120" rIns="88240" bIns="441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96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48708" y="8862786"/>
            <a:ext cx="3071217" cy="443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8240" tIns="44120" rIns="88240" bIns="441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>
                <a:ea typeface="+mn-ea"/>
                <a:cs typeface="+mn-cs"/>
              </a:defRPr>
            </a:lvl1pPr>
          </a:lstStyle>
          <a:p>
            <a:pPr>
              <a:defRPr/>
            </a:pPr>
            <a:fld id="{4EE10579-4FB4-498A-878A-DDD52E320E5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2273" cy="464681"/>
          </a:xfrm>
          <a:prstGeom prst="rect">
            <a:avLst/>
          </a:prstGeom>
        </p:spPr>
        <p:txBody>
          <a:bodyPr vert="horz" lIns="88240" tIns="44120" rIns="88240" bIns="441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6129" y="0"/>
            <a:ext cx="3042273" cy="464681"/>
          </a:xfrm>
          <a:prstGeom prst="rect">
            <a:avLst/>
          </a:prstGeom>
        </p:spPr>
        <p:txBody>
          <a:bodyPr vert="horz" lIns="88240" tIns="44120" rIns="88240" bIns="44120" rtlCol="0"/>
          <a:lstStyle>
            <a:lvl1pPr algn="r">
              <a:defRPr sz="1200"/>
            </a:lvl1pPr>
          </a:lstStyle>
          <a:p>
            <a:fld id="{3F506EDB-0F02-4F54-AFE0-74525D3C96B9}" type="datetimeFigureOut">
              <a:rPr lang="en-US" smtClean="0"/>
              <a:pPr/>
              <a:t>1/24/2013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1375" cy="34893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240" tIns="44120" rIns="88240" bIns="441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298" y="4420623"/>
            <a:ext cx="5615331" cy="4186743"/>
          </a:xfrm>
          <a:prstGeom prst="rect">
            <a:avLst/>
          </a:prstGeom>
        </p:spPr>
        <p:txBody>
          <a:bodyPr vert="horz" lIns="88240" tIns="44120" rIns="88240" bIns="441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39706"/>
            <a:ext cx="3042273" cy="464681"/>
          </a:xfrm>
          <a:prstGeom prst="rect">
            <a:avLst/>
          </a:prstGeom>
        </p:spPr>
        <p:txBody>
          <a:bodyPr vert="horz" lIns="88240" tIns="44120" rIns="88240" bIns="441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6129" y="8839706"/>
            <a:ext cx="3042273" cy="464681"/>
          </a:xfrm>
          <a:prstGeom prst="rect">
            <a:avLst/>
          </a:prstGeom>
        </p:spPr>
        <p:txBody>
          <a:bodyPr vert="horz" lIns="88240" tIns="44120" rIns="88240" bIns="44120" rtlCol="0" anchor="b"/>
          <a:lstStyle>
            <a:lvl1pPr algn="r">
              <a:defRPr sz="1200"/>
            </a:lvl1pPr>
          </a:lstStyle>
          <a:p>
            <a:fld id="{635C7755-E430-47D6-BBC5-55B115BFED1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35C7755-E430-47D6-BBC5-55B115BFED1B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02053"/>
            <a:ext cx="9144000" cy="1036746"/>
          </a:xfrm>
        </p:spPr>
        <p:txBody>
          <a:bodyPr/>
          <a:lstStyle>
            <a:lvl1pPr marL="0" indent="0" algn="ctr">
              <a:buNone/>
              <a:defRPr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lIns="274320" rIns="274320"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600200"/>
            <a:ext cx="8756915" cy="4525963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4666B58-1AC8-437B-8C9D-C4DF1ABDF1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0" y="0"/>
            <a:ext cx="9144000" cy="1417638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</p:sldLayoutIdLst>
  <p:transition>
    <p:fade/>
  </p:transition>
  <p:hf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FFFFFF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000" b="1">
          <a:solidFill>
            <a:srgbClr val="FFFFFF"/>
          </a:solidFill>
          <a:latin typeface="Rockwell" pitchFamily="18" charset="0"/>
          <a:ea typeface="Rockwell" pitchFamily="18" charset="0"/>
          <a:cs typeface="Rockwell" pitchFamily="18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–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Clr>
          <a:srgbClr val="7E1627"/>
        </a:buClr>
        <a:buFont typeface="Arial" pitchFamily="34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ompletecollege.org/" TargetMode="External"/><Relationship Id="rId2" Type="http://schemas.openxmlformats.org/officeDocument/2006/relationships/hyperlink" Target="mailto:mbaumgartner@completecollege.or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292" y="3844925"/>
            <a:ext cx="6705600" cy="238760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endParaRPr lang="en-US" sz="1500" b="1" cap="small" dirty="0" smtClean="0">
              <a:solidFill>
                <a:srgbClr val="990033"/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3200" b="1" cap="small" dirty="0" smtClean="0">
                <a:solidFill>
                  <a:srgbClr val="990033"/>
                </a:solidFill>
                <a:ea typeface="Times New Roman"/>
                <a:cs typeface="Times New Roman"/>
              </a:rPr>
              <a:t>Principles and Perspectives on Funding for Outcomes</a:t>
            </a:r>
            <a:endParaRPr lang="en-US" sz="3200" b="1" dirty="0" smtClean="0">
              <a:solidFill>
                <a:srgbClr val="990033"/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solidFill>
                <a:schemeClr val="tx2"/>
              </a:solidFill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2"/>
                </a:solidFill>
                <a:ea typeface="Times New Roman"/>
                <a:cs typeface="Times New Roman"/>
              </a:rPr>
              <a:t>Missouri General Assembly’s Joint Committee on Education</a:t>
            </a:r>
          </a:p>
          <a:p>
            <a:pPr>
              <a:spcBef>
                <a:spcPts val="0"/>
              </a:spcBef>
            </a:pPr>
            <a:r>
              <a:rPr lang="en-US" sz="1600" b="1" dirty="0" smtClean="0">
                <a:solidFill>
                  <a:schemeClr val="tx2"/>
                </a:solidFill>
                <a:ea typeface="Times New Roman"/>
                <a:cs typeface="Times New Roman"/>
              </a:rPr>
              <a:t>January 24, 2013</a:t>
            </a:r>
            <a:endParaRPr lang="en-US" sz="1600" dirty="0" smtClean="0">
              <a:solidFill>
                <a:schemeClr val="tx2"/>
              </a:solidFill>
              <a:latin typeface="Palatino Linotype" pitchFamily="18" charset="0"/>
              <a:ea typeface="Times New Roman"/>
              <a:cs typeface="Times New Roman"/>
            </a:endParaRPr>
          </a:p>
          <a:p>
            <a:pPr>
              <a:spcBef>
                <a:spcPts val="0"/>
              </a:spcBef>
            </a:pPr>
            <a:endParaRPr lang="en-US" sz="1600" b="1" dirty="0" smtClean="0">
              <a:ea typeface="Times New Roman"/>
              <a:cs typeface="Times New Roman"/>
            </a:endParaRPr>
          </a:p>
          <a:p>
            <a:endParaRPr lang="en-US" dirty="0"/>
          </a:p>
        </p:txBody>
      </p:sp>
      <p:pic>
        <p:nvPicPr>
          <p:cNvPr id="4" name="Picture 3" descr="CCA logo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06292" y="1279525"/>
            <a:ext cx="5362414" cy="239412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 bwMode="auto">
          <a:xfrm>
            <a:off x="0" y="0"/>
            <a:ext cx="9144000" cy="847725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/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sm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/>
            </a:r>
            <a:br>
              <a:rPr lang="en-US" sz="3600" cap="small" dirty="0" smtClean="0">
                <a:latin typeface="Palatino Linotype" pitchFamily="18" charset="0"/>
                <a:cs typeface="Arial" pitchFamily="34" charset="0"/>
              </a:rPr>
            </a:br>
            <a:r>
              <a:rPr lang="en-US" cap="small" dirty="0" smtClean="0">
                <a:latin typeface="Palatino Linotype" pitchFamily="18" charset="0"/>
                <a:cs typeface="Arial" pitchFamily="34" charset="0"/>
              </a:rPr>
              <a:t>Outcome Funding</a:t>
            </a:r>
            <a:r>
              <a:rPr lang="en-US" sz="3600" dirty="0" smtClean="0">
                <a:latin typeface="Palatino Linotype" pitchFamily="18" charset="0"/>
              </a:rPr>
              <a:t/>
            </a:r>
            <a:br>
              <a:rPr lang="en-US" sz="3600" dirty="0" smtClean="0">
                <a:latin typeface="Palatino Linotype" pitchFamily="18" charset="0"/>
              </a:rPr>
            </a:br>
            <a:endParaRPr lang="en-US" sz="3600" cap="small" dirty="0" smtClean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smtClean="0">
                <a:latin typeface="Palatino Linotype" pitchFamily="18" charset="0"/>
              </a:rPr>
              <a:t>Why? </a:t>
            </a:r>
          </a:p>
          <a:p>
            <a:pPr lvl="1"/>
            <a:r>
              <a:rPr lang="en-US" dirty="0" smtClean="0">
                <a:latin typeface="Palatino Linotype" pitchFamily="18" charset="0"/>
              </a:rPr>
              <a:t>To improve institutional performance with respect to state goals (and institutional goals) by linking state funding for institutions to achievement of those goals</a:t>
            </a:r>
          </a:p>
          <a:p>
            <a:r>
              <a:rPr lang="en-US" sz="3200" dirty="0" smtClean="0">
                <a:latin typeface="Palatino Linotype" pitchFamily="18" charset="0"/>
              </a:rPr>
              <a:t>How?</a:t>
            </a:r>
          </a:p>
          <a:p>
            <a:pPr lvl="1"/>
            <a:r>
              <a:rPr lang="en-US" dirty="0" smtClean="0">
                <a:latin typeface="Palatino Linotype" pitchFamily="18" charset="0"/>
              </a:rPr>
              <a:t>Increasing institutional awareness of state priorities</a:t>
            </a:r>
          </a:p>
          <a:p>
            <a:pPr lvl="1"/>
            <a:r>
              <a:rPr lang="en-US" dirty="0" smtClean="0">
                <a:latin typeface="Palatino Linotype" pitchFamily="18" charset="0"/>
              </a:rPr>
              <a:t>Increasing awareness of institutional performance</a:t>
            </a:r>
          </a:p>
          <a:p>
            <a:pPr lvl="1"/>
            <a:r>
              <a:rPr lang="en-US" dirty="0" smtClean="0">
                <a:latin typeface="Palatino Linotype" pitchFamily="18" charset="0"/>
              </a:rPr>
              <a:t>Encouraging organizational changes (e.g., programs and curricula, student services delivery, administrative efficiencies) that improve performance</a:t>
            </a:r>
          </a:p>
          <a:p>
            <a:pPr lvl="1"/>
            <a:endParaRPr lang="en-US" dirty="0" smtClean="0"/>
          </a:p>
          <a:p>
            <a:pPr lvl="1">
              <a:buNone/>
            </a:pPr>
            <a:endParaRPr lang="en-US" dirty="0" smtClean="0"/>
          </a:p>
          <a:p>
            <a:pPr lvl="1"/>
            <a:endParaRPr lang="en-US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54243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The Reinvention of Performance Funding</a:t>
            </a:r>
          </a:p>
        </p:txBody>
      </p:sp>
      <p:sp>
        <p:nvSpPr>
          <p:cNvPr id="6" name="Rectangle 5"/>
          <p:cNvSpPr/>
          <p:nvPr/>
        </p:nvSpPr>
        <p:spPr>
          <a:xfrm>
            <a:off x="505918" y="1678898"/>
            <a:ext cx="8305800" cy="4493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7E1627"/>
              </a:buClr>
            </a:pPr>
            <a:endParaRPr lang="en-US" sz="2400" dirty="0" smtClean="0"/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Performance funding 1.0 models provided bonuses/add-ons</a:t>
            </a:r>
          </a:p>
          <a:p>
            <a:pPr marL="457200" indent="-457200">
              <a:buClr>
                <a:srgbClr val="7E1627"/>
              </a:buClr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Performance funding 1.0 models provided small amounts of funding</a:t>
            </a:r>
          </a:p>
          <a:p>
            <a:pPr marL="457200" indent="-457200">
              <a:buClr>
                <a:srgbClr val="7E1627"/>
              </a:buClr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Performance funding 1.0 tended to disappear when funding became scarce</a:t>
            </a:r>
          </a:p>
          <a:p>
            <a:pPr marL="457200" indent="-457200">
              <a:buClr>
                <a:srgbClr val="7E1627"/>
              </a:buClr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Data systems weren’t as fully developed</a:t>
            </a: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2939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Smart System Design</a:t>
            </a:r>
          </a:p>
        </p:txBody>
      </p:sp>
      <p:sp>
        <p:nvSpPr>
          <p:cNvPr id="6" name="Rectangle 5"/>
          <p:cNvSpPr/>
          <p:nvPr/>
        </p:nvSpPr>
        <p:spPr>
          <a:xfrm>
            <a:off x="505918" y="929390"/>
            <a:ext cx="830580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14400" lvl="1" indent="-457200">
              <a:buClr>
                <a:srgbClr val="7E1627"/>
              </a:buClr>
            </a:pPr>
            <a:endParaRPr lang="en-US" sz="2400" dirty="0" smtClean="0"/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All funding models are performance based – there are some state objectives behind them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Palatino Linotype" pitchFamily="18" charset="0"/>
                <a:cs typeface="Times New Roman" pitchFamily="18" charset="0"/>
              </a:rPr>
              <a:t>Models have typically rewarded enrollment</a:t>
            </a: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endParaRPr lang="en-US" sz="16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Educational outcomes – degrees and high-value certificates – are now the predominant objective</a:t>
            </a:r>
          </a:p>
          <a:p>
            <a:pPr marL="457200" indent="-457200">
              <a:buClr>
                <a:srgbClr val="7E1627"/>
              </a:buClr>
            </a:pPr>
            <a:endParaRPr lang="en-US" sz="16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Reward the new set of goals without diminishing or creating adverse consequences for other important goals</a:t>
            </a:r>
          </a:p>
          <a:p>
            <a:pPr marL="457200" indent="-457200">
              <a:buClr>
                <a:srgbClr val="7E1627"/>
              </a:buClr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Don’t reward performance as an add-on </a:t>
            </a: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algn="ctr">
              <a:buClr>
                <a:srgbClr val="7E1627"/>
              </a:buClr>
            </a:pPr>
            <a:r>
              <a:rPr lang="en-US" sz="3200" b="1" dirty="0" smtClean="0">
                <a:latin typeface="Palatino Linotype" pitchFamily="18" charset="0"/>
                <a:cs typeface="Times New Roman" pitchFamily="18" charset="0"/>
              </a:rPr>
              <a:t>Fund access, progress, and success.</a:t>
            </a:r>
            <a:endParaRPr lang="en-US" sz="24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Get Agreement on Goals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" y="899410"/>
            <a:ext cx="88392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Establish a Public Agenda first that lays out a limited set of goals</a:t>
            </a:r>
          </a:p>
          <a:p>
            <a:pPr marL="457200" indent="-457200">
              <a:buClr>
                <a:srgbClr val="7E1627"/>
              </a:buClr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Palatino Linotype" pitchFamily="18" charset="0"/>
                <a:cs typeface="Times New Roman" pitchFamily="18" charset="0"/>
              </a:rPr>
              <a:t>Process matters</a:t>
            </a: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Palatino Linotype" pitchFamily="18" charset="0"/>
                <a:cs typeface="Times New Roman" pitchFamily="18" charset="0"/>
              </a:rPr>
              <a:t>Goals should be tailored to the state</a:t>
            </a: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600" dirty="0" smtClean="0">
                <a:latin typeface="Palatino Linotype" pitchFamily="18" charset="0"/>
                <a:cs typeface="Times New Roman" pitchFamily="18" charset="0"/>
              </a:rPr>
              <a:t>The focus should be on the state and citizens, not on the institutions of higher education</a:t>
            </a:r>
          </a:p>
          <a:p>
            <a:pPr marL="914400" lvl="1" indent="-457200">
              <a:buClr>
                <a:srgbClr val="7E1627"/>
              </a:buClr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457200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Examples: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Texas – Closing the Gaps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Tennessee – Complete College Tennessee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Illinois – Public Agenda for College and Career Success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Indiana – Reaching Higher, Achieving More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Oklahoma – Reach Higher (Brain Gain)</a:t>
            </a:r>
          </a:p>
          <a:p>
            <a:pPr marL="914400" lvl="1" indent="-457200">
              <a:buClr>
                <a:srgbClr val="7E1627"/>
              </a:buClr>
              <a:buFont typeface="Wingdings" pitchFamily="2" charset="2"/>
              <a:buChar char="§"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Georgia – Complete College Georgia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8442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cap="small" dirty="0" smtClean="0">
                <a:latin typeface="Palatino Linotype" pitchFamily="18" charset="0"/>
                <a:cs typeface="Arial" pitchFamily="34" charset="0"/>
              </a:rPr>
              <a:t>Construct Performance Metrics Broadly</a:t>
            </a:r>
            <a:endParaRPr lang="en-US" sz="32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374754" y="884420"/>
            <a:ext cx="8274571" cy="574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Increase the number of degrees and certificates awarded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Include innovations that expand and broaden the state’s economy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IN, IL and TN research expenditures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May focus on production of STEM degrees, health care degrees, or other state priorities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OH universities, LA, PA universities option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Develop a workforce for high-need occupations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TN and WA community colleges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569913" indent="-225425"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r>
              <a:rPr lang="en-US" sz="2600" b="1" dirty="0" smtClean="0">
                <a:latin typeface="Palatino Linotype" pitchFamily="18" charset="0"/>
                <a:cs typeface="Times New Roman" pitchFamily="18" charset="0"/>
              </a:rPr>
              <a:t>All institutions should have a chance to benefit from achieving excellence and meeting state goals</a:t>
            </a:r>
            <a:endParaRPr lang="en-US" sz="2600" b="1" dirty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Limit Outcomes Rewarded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84238"/>
            <a:ext cx="8839200" cy="664797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200" b="1" dirty="0" smtClean="0">
                <a:latin typeface="Palatino Linotype" pitchFamily="18" charset="0"/>
                <a:ea typeface="+mn-ea"/>
                <a:cs typeface="Times New Roman" pitchFamily="18" charset="0"/>
              </a:rPr>
              <a:t>But not </a:t>
            </a:r>
            <a:r>
              <a:rPr lang="en-US" sz="3200" b="1" i="1" dirty="0" smtClean="0">
                <a:latin typeface="Palatino Linotype" pitchFamily="18" charset="0"/>
                <a:ea typeface="+mn-ea"/>
                <a:cs typeface="Times New Roman" pitchFamily="18" charset="0"/>
              </a:rPr>
              <a:t>too</a:t>
            </a:r>
            <a:r>
              <a:rPr lang="en-US" sz="3200" b="1" dirty="0" smtClean="0">
                <a:latin typeface="Palatino Linotype" pitchFamily="18" charset="0"/>
                <a:ea typeface="+mn-ea"/>
                <a:cs typeface="Times New Roman" pitchFamily="18" charset="0"/>
              </a:rPr>
              <a:t> broadly</a:t>
            </a:r>
            <a:endParaRPr lang="en-US" sz="3200" b="1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200" b="1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Avoid “kitchen sink” models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South Carolina early formula</a:t>
            </a:r>
          </a:p>
          <a:p>
            <a:pPr marL="1484313" lvl="2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E.g., faculty credentials, salaries, mission statements</a:t>
            </a:r>
          </a:p>
          <a:p>
            <a:pPr marL="1484313" lvl="2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Institutions will press for factors that benefit them – limit institution specific measures (PA)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Factors accrete to the formula over time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2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Focus institutional attention on key state priorities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2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2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r>
              <a:rPr lang="en-US" sz="2800" b="1" dirty="0" smtClean="0">
                <a:latin typeface="Palatino Linotype" pitchFamily="18" charset="0"/>
                <a:ea typeface="+mn-ea"/>
                <a:cs typeface="Times New Roman" pitchFamily="18" charset="0"/>
              </a:rPr>
              <a:t>States that can’t limit priorities send mixed messages and dilute their efforts</a:t>
            </a:r>
            <a:endParaRPr lang="en-US" sz="2800" b="1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Promote Mission Differentiation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884238"/>
            <a:ext cx="8839200" cy="5786199"/>
          </a:xfrm>
          <a:prstGeom prst="rect">
            <a:avLst/>
          </a:prstGeom>
        </p:spPr>
        <p:txBody>
          <a:bodyPr>
            <a:spAutoFit/>
          </a:bodyPr>
          <a:lstStyle/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Research universities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Course completions (OH)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Doctoral and professional degrees (TN, OH)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External research funding (IN, TN, IL)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Comprehensive universities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Course completions (OH, IN)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Bachelor’s and Master’s degrees (OH, TN)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Community Colleges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Momentum points (WA, OH, IL, IN)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Workforce training (TN, LA, WA)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Basic skills (WA)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Dual credit enrollment (IN, TN)</a:t>
            </a:r>
            <a:endParaRPr lang="en-US" sz="2400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2323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Reward Success with Underserved Populations</a:t>
            </a:r>
            <a:endParaRPr lang="en-US" sz="3600" cap="small" dirty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19725" y="1223230"/>
            <a:ext cx="8139659" cy="5373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Don’t lose sight of access, but don’t settle for enrollment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Avoid cherry picking students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cs typeface="Times New Roman" pitchFamily="18" charset="0"/>
              </a:rPr>
              <a:t>Give extra weight to students from at-risk populations: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Low income – usually Pell or state-aid eligible (TN, OH, TX, IL, IN, PA)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Adults (TN, WV, TX, IL)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Academically at risk (TX)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Traditionally underrepresented (IL)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Part-time students (IL)</a:t>
            </a:r>
            <a:endParaRPr lang="en-US" sz="2800" dirty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Reward Progress</a:t>
            </a:r>
          </a:p>
        </p:txBody>
      </p:sp>
      <p:sp>
        <p:nvSpPr>
          <p:cNvPr id="4" name="Rectangle 3"/>
          <p:cNvSpPr/>
          <p:nvPr/>
        </p:nvSpPr>
        <p:spPr>
          <a:xfrm>
            <a:off x="166688" y="800100"/>
            <a:ext cx="8839200" cy="5478423"/>
          </a:xfrm>
          <a:prstGeom prst="rect">
            <a:avLst/>
          </a:prstGeom>
        </p:spPr>
        <p:txBody>
          <a:bodyPr>
            <a:spAutoFit/>
          </a:bodyPr>
          <a:lstStyle/>
          <a:p>
            <a:pPr marL="119063" indent="-11906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dirty="0">
                <a:latin typeface="Times New Roman" pitchFamily="18" charset="0"/>
                <a:ea typeface="+mn-ea"/>
                <a:cs typeface="Times New Roman" pitchFamily="18" charset="0"/>
              </a:rPr>
              <a:t>  </a:t>
            </a:r>
            <a:endParaRPr lang="en-US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Improvements in degree and certificate production don’t happen immediately</a:t>
            </a: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Reward institutions that help students make step-by-step progress: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Credit hour completion: 24, 48, 72 (TN)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Value upper-level credits at a higher rate (OH)</a:t>
            </a:r>
          </a:p>
          <a:p>
            <a:pPr marL="1027113" lvl="1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Reward institutions for students achieving “momentum points” (WA, OH)</a:t>
            </a:r>
          </a:p>
          <a:p>
            <a:pPr marL="1484313" lvl="2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Complete remedial courses</a:t>
            </a:r>
          </a:p>
          <a:p>
            <a:pPr marL="1484313" lvl="2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Succeed in first college-level course</a:t>
            </a:r>
          </a:p>
          <a:p>
            <a:pPr marL="1484313" lvl="2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400" dirty="0" smtClean="0">
                <a:latin typeface="Palatino Linotype" pitchFamily="18" charset="0"/>
                <a:ea typeface="+mn-ea"/>
                <a:cs typeface="Times New Roman" pitchFamily="18" charset="0"/>
              </a:rPr>
              <a:t>Complete 15, 30 credit hours</a:t>
            </a:r>
            <a:endParaRPr lang="en-US" sz="2400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000" dirty="0">
              <a:latin typeface="Palatino Linotype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88975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Make Metrics Difficult to Game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483209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Keep formulas simple and transparent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endParaRPr lang="en-US" sz="28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Use numbers, not rates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Test the metrics:</a:t>
            </a: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What is the easiest way to win?</a:t>
            </a: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1400" dirty="0" smtClean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1027113" lvl="1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buFont typeface="Wingdings" charset="2"/>
              <a:buChar char="§"/>
              <a:defRPr/>
            </a:pPr>
            <a:r>
              <a:rPr lang="en-US" sz="2800" dirty="0" smtClean="0">
                <a:latin typeface="Palatino Linotype" pitchFamily="18" charset="0"/>
                <a:ea typeface="+mn-ea"/>
                <a:cs typeface="Times New Roman" pitchFamily="18" charset="0"/>
              </a:rPr>
              <a:t>Is that behavior the intended behavior?</a:t>
            </a:r>
            <a:endParaRPr lang="en-US" sz="2800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Palatino Linotype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Complete college America</a:t>
            </a:r>
            <a:endParaRPr lang="en-US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000" dirty="0" smtClean="0">
              <a:latin typeface="Palatino Linotype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Founded in 2009 with a single focus on working with states to: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Significantly increase the number of students successfully earning degrees and credentials of value in the labor market, and 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Close attainment gaps for traditionally underrepresented populations.</a:t>
            </a:r>
          </a:p>
          <a:p>
            <a:pPr lvl="1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000" dirty="0" smtClean="0">
              <a:latin typeface="Palatino Linotype" pitchFamily="18" charset="0"/>
              <a:cs typeface="Times New Roman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CCA’s work is accomplished by providing technical assistance to Alliance States and other states committed to developing and implementing high-impact, large-scale, completion-focused strategies.</a:t>
            </a:r>
          </a:p>
          <a:p>
            <a:pPr algn="ctr">
              <a:buNone/>
            </a:pPr>
            <a:endParaRPr lang="en-US" sz="2000" b="1" dirty="0" smtClean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Reward Continuous Improvement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>
              <a:latin typeface="Palatino Linotype" pitchFamily="18" charset="0"/>
            </a:endParaRPr>
          </a:p>
          <a:p>
            <a:r>
              <a:rPr lang="en-US" dirty="0" smtClean="0">
                <a:latin typeface="Palatino Linotype" pitchFamily="18" charset="0"/>
              </a:rPr>
              <a:t>Don’t shoot for predetermined levels of performance</a:t>
            </a:r>
          </a:p>
          <a:p>
            <a:pPr>
              <a:buNone/>
            </a:pPr>
            <a:endParaRPr lang="en-US" dirty="0" smtClean="0">
              <a:latin typeface="Palatino Linotype" pitchFamily="18" charset="0"/>
            </a:endParaRPr>
          </a:p>
          <a:p>
            <a:r>
              <a:rPr lang="en-US" dirty="0" smtClean="0">
                <a:latin typeface="Palatino Linotype" pitchFamily="18" charset="0"/>
              </a:rPr>
              <a:t>Do start from current institutional performance levels and allocate funds on the basis of year-over-year improvement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Make the Pool of Funds Matter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511" y="1409075"/>
            <a:ext cx="8756915" cy="4875551"/>
          </a:xfrm>
        </p:spPr>
        <p:txBody>
          <a:bodyPr/>
          <a:lstStyle/>
          <a:p>
            <a:r>
              <a:rPr lang="en-US" sz="2600" dirty="0" smtClean="0">
                <a:latin typeface="Palatino Linotype" pitchFamily="18" charset="0"/>
              </a:rPr>
              <a:t>Small proportions of funds don’t elicit improvement</a:t>
            </a:r>
          </a:p>
          <a:p>
            <a:r>
              <a:rPr lang="en-US" sz="2600" dirty="0" smtClean="0">
                <a:latin typeface="Palatino Linotype" pitchFamily="18" charset="0"/>
              </a:rPr>
              <a:t>An art, not a science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Tennessee: 100%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Ohio: 100% for universities, 100% for CCs by FY15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Colorado, Louisiana, and Arkansas legislation: 25%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Pennsylvania universities (PASSHE): 2.4% of education and general funds (equals 8% of state appropriations)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Indiana: 5 – 6%, goal is 7%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Illinois: &lt; 1% to begin with amount growing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Georgia: </a:t>
            </a:r>
            <a:r>
              <a:rPr lang="en-US" sz="2200" dirty="0" smtClean="0">
                <a:latin typeface="Palatino Linotype" pitchFamily="18" charset="0"/>
              </a:rPr>
              <a:t>revenue neutral base FY15, all new funds thereafter</a:t>
            </a:r>
          </a:p>
          <a:p>
            <a:pPr lvl="1">
              <a:buFont typeface="Wingdings" pitchFamily="2" charset="2"/>
              <a:buChar char="§"/>
            </a:pPr>
            <a:r>
              <a:rPr lang="en-US" dirty="0" smtClean="0">
                <a:latin typeface="Palatino Linotype" pitchFamily="18" charset="0"/>
              </a:rPr>
              <a:t>South Dakota: $3 M new funds matched by $3 M base</a:t>
            </a:r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Align All Parts of the Model with State Goals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400" b="1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In enrollment-driven models, base calculations on completed credits, not enrolled credits (OH)</a:t>
            </a:r>
          </a:p>
          <a:p>
            <a:pPr>
              <a:buNone/>
            </a:pPr>
            <a:endParaRPr lang="en-US" sz="14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In base-plus models, freeze the base and devote all new funds to the performance pool (MI, KY)</a:t>
            </a:r>
          </a:p>
          <a:p>
            <a:pPr>
              <a:buNone/>
            </a:pPr>
            <a:endParaRPr lang="en-US" sz="1400" dirty="0" smtClean="0">
              <a:latin typeface="Palatino Linotype" pitchFamily="18" charset="0"/>
            </a:endParaRPr>
          </a:p>
          <a:p>
            <a:r>
              <a:rPr lang="en-US" sz="2600" dirty="0" smtClean="0">
                <a:latin typeface="Palatino Linotype" pitchFamily="18" charset="0"/>
              </a:rPr>
              <a:t>Make the performance pool an increasingly large share of the state allocation (IL, AR)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sz="1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Implement Wisely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Don’t wait for new money (but starting with it, if available, is fine)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dirty="0" smtClean="0"/>
              <a:t>Do include a phase-in provision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dirty="0" smtClean="0"/>
              <a:t>Employ stop-loss, not hold-harmless provisions</a:t>
            </a:r>
          </a:p>
          <a:p>
            <a:pPr>
              <a:buNone/>
            </a:pPr>
            <a:endParaRPr lang="en-US" sz="1200" dirty="0" smtClean="0"/>
          </a:p>
          <a:p>
            <a:r>
              <a:rPr lang="en-US" dirty="0" smtClean="0"/>
              <a:t>Continue performance funding in good times and bad: funds that address the issues identified as being the most important should be the last dollars cut</a:t>
            </a:r>
          </a:p>
          <a:p>
            <a:pPr>
              <a:buNone/>
            </a:pPr>
            <a:endParaRPr lang="en-US" sz="1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The JCE Model: You May Want to Consider . . 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511" y="1409075"/>
            <a:ext cx="8756915" cy="4525963"/>
          </a:xfrm>
        </p:spPr>
        <p:txBody>
          <a:bodyPr/>
          <a:lstStyle/>
          <a:p>
            <a:r>
              <a:rPr lang="en-US" dirty="0" smtClean="0"/>
              <a:t>Elaborating state goals more clearly: What matters most to the state?</a:t>
            </a:r>
          </a:p>
          <a:p>
            <a:r>
              <a:rPr lang="en-US" dirty="0" smtClean="0"/>
              <a:t>Giving extra weight to low-income students, part- time students, or adult students in the formula to mitigate risks of using rates.</a:t>
            </a:r>
          </a:p>
          <a:p>
            <a:r>
              <a:rPr lang="en-US" dirty="0" smtClean="0"/>
              <a:t>Differentiating levels of state support. The funding model shouldn’t assume 35% state support across all sectors; should move to state share of total operating expenditures by sector.</a:t>
            </a:r>
          </a:p>
          <a:p>
            <a:pPr>
              <a:buNone/>
            </a:pPr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sz="1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The JCE Model: You May Want to Consider . . .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511" y="1409075"/>
            <a:ext cx="8756915" cy="4525963"/>
          </a:xfrm>
        </p:spPr>
        <p:txBody>
          <a:bodyPr/>
          <a:lstStyle/>
          <a:p>
            <a:r>
              <a:rPr lang="en-US" dirty="0" smtClean="0"/>
              <a:t>Adjusting the stop-loss percentage.  95% stop-loss may affect institutional stability too much, too fast – perhaps 98% to start.</a:t>
            </a:r>
          </a:p>
          <a:p>
            <a:r>
              <a:rPr lang="en-US" dirty="0" smtClean="0"/>
              <a:t>Starting with a smaller proportion of the base. Ten percent of the base distributed by performance factors may be too much, too fast – perhaps 5% to start and increasing in 5% increments to desired proportion.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sz="1200" dirty="0" smtClean="0"/>
          </a:p>
        </p:txBody>
      </p:sp>
      <p:sp>
        <p:nvSpPr>
          <p:cNvPr id="6" name="Rectangle 5"/>
          <p:cNvSpPr/>
          <p:nvPr/>
        </p:nvSpPr>
        <p:spPr>
          <a:xfrm>
            <a:off x="152400" y="1219200"/>
            <a:ext cx="88392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4488" indent="-344488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800" b="1" dirty="0"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569913" indent="-225425" fontAlgn="auto">
              <a:spcBef>
                <a:spcPts val="0"/>
              </a:spcBef>
              <a:spcAft>
                <a:spcPts val="0"/>
              </a:spcAft>
              <a:buClr>
                <a:srgbClr val="800000"/>
              </a:buClr>
              <a:defRPr/>
            </a:pPr>
            <a:endParaRPr lang="en-US" sz="2800" dirty="0"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>Use All the Tools in the Toolbox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511" y="1409075"/>
            <a:ext cx="8756915" cy="4770620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>
                <a:latin typeface="Palatino Linotype" pitchFamily="18" charset="0"/>
              </a:rPr>
              <a:t>Funding for results is only one tool in the toolbox</a:t>
            </a:r>
          </a:p>
          <a:p>
            <a:pPr>
              <a:buNone/>
            </a:pPr>
            <a:endParaRPr lang="en-US" sz="1200" dirty="0" smtClean="0"/>
          </a:p>
          <a:p>
            <a:pPr marL="0" indent="0" algn="ctr">
              <a:buNone/>
            </a:pPr>
            <a:r>
              <a:rPr lang="en-US" sz="2400" dirty="0" smtClean="0">
                <a:latin typeface="Palatino Linotype" pitchFamily="18" charset="0"/>
              </a:rPr>
              <a:t>State policymakers have a pivotal role in creating a more educated workforce, and they should move on multiple fronts:</a:t>
            </a:r>
          </a:p>
          <a:p>
            <a:pPr>
              <a:buNone/>
            </a:pPr>
            <a:endParaRPr lang="en-US" sz="1200" dirty="0" smtClean="0">
              <a:latin typeface="Palatino Linotype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Use common college completion metrics</a:t>
            </a: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Transform remediation</a:t>
            </a: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Accelerate success</a:t>
            </a: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Restructure delivery</a:t>
            </a: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Assess and count certificates</a:t>
            </a: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dirty="0" smtClean="0">
                <a:latin typeface="Palatino Linotype" pitchFamily="18" charset="0"/>
                <a:cs typeface="Times New Roman" pitchFamily="18" charset="0"/>
              </a:rPr>
              <a:t>Place students on guided pathways early</a:t>
            </a:r>
            <a:endParaRPr lang="en-US" dirty="0" smtClean="0"/>
          </a:p>
          <a:p>
            <a:pPr>
              <a:buNone/>
            </a:pPr>
            <a:endParaRPr lang="en-US" sz="12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eaLnBrk="1" hangingPunct="1"/>
            <a:endParaRPr lang="en-US" sz="3600" cap="small" dirty="0" smtClean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19511" y="4886793"/>
            <a:ext cx="8756915" cy="1424066"/>
          </a:xfrm>
        </p:spPr>
        <p:txBody>
          <a:bodyPr/>
          <a:lstStyle/>
          <a:p>
            <a:pPr algn="ctr">
              <a:buNone/>
            </a:pP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</a:rPr>
              <a:t>Mike Baumgartner, Ph. D.</a:t>
            </a:r>
          </a:p>
          <a:p>
            <a:pPr algn="ctr">
              <a:buNone/>
            </a:pPr>
            <a:r>
              <a:rPr lang="en-US" sz="1800" b="1" dirty="0" smtClean="0">
                <a:latin typeface="Palatino Linotype" pitchFamily="18" charset="0"/>
                <a:cs typeface="Times New Roman" pitchFamily="18" charset="0"/>
                <a:hlinkClick r:id="rId2"/>
              </a:rPr>
              <a:t>mbaumgartner@completecollege.org</a:t>
            </a:r>
            <a:endParaRPr lang="en-US" sz="1800" b="1" dirty="0" smtClean="0">
              <a:latin typeface="Palatino Linotyp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b="1" dirty="0" smtClean="0">
                <a:latin typeface="Palatino Linotype" pitchFamily="18" charset="0"/>
                <a:cs typeface="Times New Roman" pitchFamily="18" charset="0"/>
                <a:hlinkClick r:id="rId3"/>
              </a:rPr>
              <a:t>www.completecollege.org</a:t>
            </a:r>
            <a:endParaRPr lang="en-US" sz="1800" b="1" dirty="0" smtClean="0">
              <a:latin typeface="Palatino Linotype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sz="1800" b="1" dirty="0" smtClean="0">
                <a:solidFill>
                  <a:schemeClr val="tx2">
                    <a:lumMod val="50000"/>
                  </a:schemeClr>
                </a:solidFill>
                <a:latin typeface="Palatino Linotype" pitchFamily="18" charset="0"/>
                <a:cs typeface="Times New Roman" pitchFamily="18" charset="0"/>
              </a:rPr>
              <a:t>202-618-4325</a:t>
            </a:r>
            <a:endParaRPr lang="en-US" sz="1200" dirty="0" smtClean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Picture 3" descr="CCA logo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06292" y="1728166"/>
            <a:ext cx="4779321" cy="2133799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cap="small" dirty="0" smtClean="0">
                <a:latin typeface="Palatino Linotype" pitchFamily="18" charset="0"/>
              </a:rPr>
              <a:t>Alliance of States</a:t>
            </a:r>
            <a:endParaRPr lang="en-US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2000" dirty="0" smtClean="0">
              <a:latin typeface="Palatino Linotype" pitchFamily="18" charset="0"/>
              <a:cs typeface="Times New Roman" pitchFamily="18" charset="0"/>
            </a:endParaRP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Commitment to State and Campus Goals</a:t>
            </a:r>
          </a:p>
          <a:p>
            <a:pPr eaLnBrk="1" hangingPunct="1">
              <a:buNone/>
            </a:pPr>
            <a:endParaRPr lang="en-US" sz="2000" i="1" dirty="0" smtClean="0">
              <a:latin typeface="Palatino Linotype" pitchFamily="18" charset="0"/>
              <a:cs typeface="Times New Roman" pitchFamily="18" charset="0"/>
            </a:endParaRP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Commitment to Measuring Progress and Success via Common Completion Metrics</a:t>
            </a:r>
          </a:p>
          <a:p>
            <a:pPr eaLnBrk="1" hangingPunct="1">
              <a:buNone/>
            </a:pPr>
            <a:endParaRPr lang="en-US" sz="2000" i="1" dirty="0" smtClean="0">
              <a:latin typeface="Palatino Linotype" pitchFamily="18" charset="0"/>
              <a:cs typeface="Times New Roman" pitchFamily="18" charset="0"/>
            </a:endParaRP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Commitment to Bold Action: High-Impact, Large-Scale Strategies</a:t>
            </a:r>
          </a:p>
          <a:p>
            <a:pPr algn="ctr">
              <a:buNone/>
            </a:pPr>
            <a:endParaRPr lang="en-US" sz="2000" b="1" dirty="0" smtClean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048000" y="182880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Palatino Linotype" pitchFamily="18" charset="0"/>
              </a:rPr>
              <a:t>33 Member States</a:t>
            </a:r>
            <a:endParaRPr lang="en-US" dirty="0">
              <a:latin typeface="Palatino Linotype" pitchFamily="18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/>
          <a:srcRect l="42500" t="47333" r="26250" b="21333"/>
          <a:stretch>
            <a:fillRect/>
          </a:stretch>
        </p:blipFill>
        <p:spPr bwMode="auto">
          <a:xfrm>
            <a:off x="1676400" y="2438400"/>
            <a:ext cx="57150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4546600" y="6102230"/>
            <a:ext cx="228600" cy="174685"/>
          </a:xfrm>
          <a:prstGeom prst="rect">
            <a:avLst/>
          </a:prstGeom>
          <a:solidFill>
            <a:srgbClr val="0E262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775200" y="6019800"/>
            <a:ext cx="195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smtClean="0"/>
              <a:t>Alliance State</a:t>
            </a:r>
            <a:endParaRPr lang="en-US" sz="1400" i="1" dirty="0"/>
          </a:p>
        </p:txBody>
      </p:sp>
      <p:sp>
        <p:nvSpPr>
          <p:cNvPr id="15" name="Title 1"/>
          <p:cNvSpPr txBox="1">
            <a:spLocks/>
          </p:cNvSpPr>
          <p:nvPr/>
        </p:nvSpPr>
        <p:spPr bwMode="auto">
          <a:xfrm>
            <a:off x="0" y="-1"/>
            <a:ext cx="9144000" cy="1191491"/>
          </a:xfrm>
          <a:prstGeom prst="rect">
            <a:avLst/>
          </a:prstGeom>
          <a:solidFill>
            <a:srgbClr val="0A467F"/>
          </a:solidFill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4572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1" i="0" u="none" strike="noStrike" kern="1200" cap="small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  <p:pic>
        <p:nvPicPr>
          <p:cNvPr id="7" name="Picture 6" descr="Alliance Log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48000" y="152400"/>
            <a:ext cx="2511440" cy="160546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52400" y="1526263"/>
            <a:ext cx="179698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latin typeface="Palatino Linotype" pitchFamily="18" charset="0"/>
              </a:rPr>
              <a:t>Arkansas</a:t>
            </a:r>
          </a:p>
          <a:p>
            <a:r>
              <a:rPr lang="en-US" dirty="0" smtClean="0">
                <a:latin typeface="Palatino Linotype" pitchFamily="18" charset="0"/>
              </a:rPr>
              <a:t>Colorado</a:t>
            </a:r>
          </a:p>
          <a:p>
            <a:r>
              <a:rPr lang="en-US" dirty="0" smtClean="0">
                <a:latin typeface="Palatino Linotype" pitchFamily="18" charset="0"/>
              </a:rPr>
              <a:t>Connecticut</a:t>
            </a:r>
          </a:p>
          <a:p>
            <a:r>
              <a:rPr lang="en-US" dirty="0" smtClean="0">
                <a:latin typeface="Palatino Linotype" pitchFamily="18" charset="0"/>
              </a:rPr>
              <a:t>District of     </a:t>
            </a:r>
          </a:p>
          <a:p>
            <a:r>
              <a:rPr lang="en-US" dirty="0" smtClean="0">
                <a:latin typeface="Palatino Linotype" pitchFamily="18" charset="0"/>
              </a:rPr>
              <a:t>   Columbia</a:t>
            </a:r>
          </a:p>
          <a:p>
            <a:r>
              <a:rPr lang="en-US" dirty="0" smtClean="0">
                <a:latin typeface="Palatino Linotype" pitchFamily="18" charset="0"/>
              </a:rPr>
              <a:t>Florida</a:t>
            </a:r>
          </a:p>
          <a:p>
            <a:r>
              <a:rPr lang="en-US" dirty="0" smtClean="0">
                <a:latin typeface="Palatino Linotype" pitchFamily="18" charset="0"/>
              </a:rPr>
              <a:t>Georgia</a:t>
            </a:r>
          </a:p>
          <a:p>
            <a:r>
              <a:rPr lang="en-US" dirty="0" smtClean="0">
                <a:latin typeface="Palatino Linotype" pitchFamily="18" charset="0"/>
              </a:rPr>
              <a:t>Hawaii</a:t>
            </a:r>
          </a:p>
          <a:p>
            <a:r>
              <a:rPr lang="en-US" dirty="0" smtClean="0">
                <a:latin typeface="Palatino Linotype" pitchFamily="18" charset="0"/>
              </a:rPr>
              <a:t>Idaho</a:t>
            </a:r>
          </a:p>
          <a:p>
            <a:r>
              <a:rPr lang="en-US" dirty="0" smtClean="0">
                <a:latin typeface="Palatino Linotype" pitchFamily="18" charset="0"/>
              </a:rPr>
              <a:t>Illinois</a:t>
            </a:r>
          </a:p>
          <a:p>
            <a:r>
              <a:rPr lang="en-US" dirty="0" smtClean="0">
                <a:latin typeface="Palatino Linotype" pitchFamily="18" charset="0"/>
              </a:rPr>
              <a:t>Indiana</a:t>
            </a:r>
          </a:p>
          <a:p>
            <a:r>
              <a:rPr lang="en-US" dirty="0" smtClean="0">
                <a:latin typeface="Palatino Linotype" pitchFamily="18" charset="0"/>
              </a:rPr>
              <a:t>Kentucky</a:t>
            </a:r>
            <a:br>
              <a:rPr lang="en-US" dirty="0" smtClean="0">
                <a:latin typeface="Palatino Linotype" pitchFamily="18" charset="0"/>
              </a:rPr>
            </a:br>
            <a:r>
              <a:rPr lang="en-US" dirty="0" smtClean="0">
                <a:latin typeface="Palatino Linotype" pitchFamily="18" charset="0"/>
              </a:rPr>
              <a:t>Louisiana</a:t>
            </a:r>
          </a:p>
          <a:p>
            <a:r>
              <a:rPr lang="en-US" dirty="0" smtClean="0">
                <a:latin typeface="Palatino Linotype" pitchFamily="18" charset="0"/>
              </a:rPr>
              <a:t>Maine</a:t>
            </a:r>
            <a:br>
              <a:rPr lang="en-US" dirty="0" smtClean="0">
                <a:latin typeface="Palatino Linotype" pitchFamily="18" charset="0"/>
              </a:rPr>
            </a:br>
            <a:r>
              <a:rPr lang="en-US" dirty="0" smtClean="0">
                <a:latin typeface="Palatino Linotype" pitchFamily="18" charset="0"/>
              </a:rPr>
              <a:t>Maryland</a:t>
            </a:r>
          </a:p>
          <a:p>
            <a:r>
              <a:rPr lang="en-US" dirty="0" smtClean="0">
                <a:latin typeface="Palatino Linotype" pitchFamily="18" charset="0"/>
              </a:rPr>
              <a:t>Massachusetts</a:t>
            </a:r>
          </a:p>
          <a:p>
            <a:r>
              <a:rPr lang="en-US" dirty="0" smtClean="0">
                <a:latin typeface="Palatino Linotype" pitchFamily="18" charset="0"/>
              </a:rPr>
              <a:t>Minnesota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7239000" y="1472339"/>
            <a:ext cx="1600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latin typeface="Palatino Linotype" pitchFamily="18" charset="0"/>
              </a:rPr>
              <a:t>Mississippi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Missouri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Nevada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New Mexico</a:t>
            </a:r>
            <a:br>
              <a:rPr lang="en-US" dirty="0" smtClean="0">
                <a:latin typeface="Palatino Linotype" pitchFamily="18" charset="0"/>
              </a:rPr>
            </a:br>
            <a:r>
              <a:rPr lang="en-US" dirty="0" smtClean="0">
                <a:latin typeface="Palatino Linotype" pitchFamily="18" charset="0"/>
              </a:rPr>
              <a:t>Ohio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Oklahoma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Oregon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Pennsylvania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Rhode Island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South Dakota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Tennessee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Texas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Utah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Vermont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West Virginia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Wisconsin</a:t>
            </a:r>
          </a:p>
          <a:p>
            <a:pPr algn="r"/>
            <a:r>
              <a:rPr lang="en-US" dirty="0" smtClean="0">
                <a:latin typeface="Palatino Linotype" pitchFamily="18" charset="0"/>
              </a:rPr>
              <a:t>Wyoming</a:t>
            </a:r>
            <a:endParaRPr lang="en-US" dirty="0">
              <a:latin typeface="Palatino Linotype" pitchFamily="18" charset="0"/>
            </a:endParaRPr>
          </a:p>
        </p:txBody>
      </p:sp>
      <p:sp>
        <p:nvSpPr>
          <p:cNvPr id="17" name="Slide Number Placeholder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666B58-1AC8-437B-8C9D-C4DF1ABDF19B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Palatino Linotype" pitchFamily="18" charset="0"/>
              </a:rPr>
              <a:t>CCA Modus Operandi</a:t>
            </a:r>
            <a:endParaRPr lang="en-US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National Convening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Completion Academies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Institutes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In-State Completion Academies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Completion Innovation Challenge Grant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Publications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In-State Technical Assistance</a:t>
            </a:r>
          </a:p>
          <a:p>
            <a:pPr algn="ctr">
              <a:buNone/>
            </a:pPr>
            <a:endParaRPr lang="en-US" sz="2400" b="1" dirty="0" smtClean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cap="small" dirty="0" smtClean="0">
                <a:solidFill>
                  <a:schemeClr val="bg1"/>
                </a:solidFill>
                <a:latin typeface="Palatino Linotype" pitchFamily="18" charset="0"/>
              </a:rPr>
              <a:t>Missouri and the CCA Alliance</a:t>
            </a:r>
            <a:endParaRPr lang="en-US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440874"/>
            <a:ext cx="8756915" cy="4839854"/>
          </a:xfrm>
        </p:spPr>
        <p:txBody>
          <a:bodyPr/>
          <a:lstStyle/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Missouri joined the CCA Alliance in 2011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MO team has attended two national </a:t>
            </a:r>
            <a:r>
              <a:rPr lang="en-US" sz="3200" dirty="0" err="1" smtClean="0">
                <a:latin typeface="Palatino Linotype" pitchFamily="18" charset="0"/>
                <a:cs typeface="Times New Roman" pitchFamily="18" charset="0"/>
              </a:rPr>
              <a:t>convenings</a:t>
            </a:r>
            <a:endParaRPr lang="en-US" sz="3200" dirty="0" smtClean="0">
              <a:latin typeface="Palatino Linotype" pitchFamily="18" charset="0"/>
              <a:cs typeface="Times New Roman" pitchFamily="18" charset="0"/>
            </a:endParaRP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MO team participated in the fall 2011 completion academy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MO team attended the Gateway Course Success Institute in spring 2013</a:t>
            </a:r>
          </a:p>
          <a:p>
            <a:pPr eaLnBrk="1" hangingPunct="1"/>
            <a:r>
              <a:rPr lang="en-US" sz="3200" dirty="0" smtClean="0">
                <a:latin typeface="Palatino Linotype" pitchFamily="18" charset="0"/>
                <a:cs typeface="Times New Roman" pitchFamily="18" charset="0"/>
              </a:rPr>
              <a:t>Very active participant in completion metrics collection and reporting</a:t>
            </a:r>
          </a:p>
          <a:p>
            <a:pPr algn="ctr">
              <a:buNone/>
            </a:pPr>
            <a:endParaRPr lang="en-US" sz="2400" b="1" dirty="0" smtClean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1"/>
            <a:ext cx="9144000" cy="1191491"/>
          </a:xfrm>
        </p:spPr>
        <p:txBody>
          <a:bodyPr/>
          <a:lstStyle/>
          <a:p>
            <a:r>
              <a:rPr lang="en-US" cap="small" dirty="0" smtClean="0">
                <a:cs typeface="Arial" pitchFamily="34" charset="0"/>
              </a:rPr>
              <a:t>Core Strategies to </a:t>
            </a:r>
            <a:br>
              <a:rPr lang="en-US" cap="small" dirty="0" smtClean="0">
                <a:cs typeface="Arial" pitchFamily="34" charset="0"/>
              </a:rPr>
            </a:br>
            <a:r>
              <a:rPr lang="en-US" cap="small" dirty="0" smtClean="0">
                <a:cs typeface="Arial" pitchFamily="34" charset="0"/>
              </a:rPr>
              <a:t>Increase College Completion:</a:t>
            </a:r>
            <a:endParaRPr lang="en-US" cap="small" dirty="0">
              <a:latin typeface="Palatino Linotype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11" y="1191490"/>
            <a:ext cx="8756915" cy="4839854"/>
          </a:xfrm>
        </p:spPr>
        <p:txBody>
          <a:bodyPr/>
          <a:lstStyle/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  <a:latin typeface="Palatino Linotype" pitchFamily="18" charset="0"/>
                <a:cs typeface="Times New Roman" pitchFamily="18" charset="0"/>
              </a:rPr>
              <a:t>Conditions for Change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Collect and report common college completion metrics</a:t>
            </a:r>
            <a:endParaRPr lang="en-US" sz="2400" dirty="0" smtClean="0">
              <a:latin typeface="Palatino Linotype" pitchFamily="18" charset="0"/>
              <a:cs typeface="Times New Roman" pitchFamily="18" charset="0"/>
            </a:endParaRP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Fund results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400" dirty="0" smtClean="0">
              <a:latin typeface="Palatino Linotype" pitchFamily="18" charset="0"/>
              <a:cs typeface="Times New Roman" pitchFamily="18" charset="0"/>
            </a:endParaRPr>
          </a:p>
          <a:p>
            <a:pPr marL="914400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dirty="0" smtClean="0">
                <a:solidFill>
                  <a:srgbClr val="C00000"/>
                </a:solidFill>
                <a:latin typeface="Palatino Linotype" pitchFamily="18" charset="0"/>
                <a:cs typeface="Times New Roman" pitchFamily="18" charset="0"/>
              </a:rPr>
              <a:t>Game Changers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Transform remediation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Accelerate success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Restructure delivery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Assess and count certificates</a:t>
            </a:r>
          </a:p>
          <a:p>
            <a:pPr marL="1314450" lvl="1" indent="-4572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>
                <a:latin typeface="Palatino Linotype" pitchFamily="18" charset="0"/>
                <a:cs typeface="Times New Roman" pitchFamily="18" charset="0"/>
              </a:rPr>
              <a:t>Place students on guided pathways early</a:t>
            </a:r>
          </a:p>
          <a:p>
            <a:pPr marL="914400" indent="-45720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en-US" sz="1200" dirty="0" smtClean="0">
              <a:latin typeface="Palatino Linotype" pitchFamily="18" charset="0"/>
              <a:cs typeface="Times New Roman" pitchFamily="18" charset="0"/>
            </a:endParaRPr>
          </a:p>
          <a:p>
            <a:pPr marL="0" indent="0" algn="ctr" fontAlgn="auto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en-US" b="1" dirty="0" smtClean="0">
                <a:latin typeface="Palatino Linotype" pitchFamily="18" charset="0"/>
                <a:cs typeface="Times New Roman" pitchFamily="18" charset="0"/>
              </a:rPr>
              <a:t>None of these strategies is a silver bullet; they should be deployed together.</a:t>
            </a:r>
          </a:p>
          <a:p>
            <a:pPr algn="ctr">
              <a:buNone/>
            </a:pPr>
            <a:endParaRPr lang="en-US" sz="2400" b="1" dirty="0" smtClean="0">
              <a:latin typeface="Palatino Linotype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/>
            </a:r>
            <a:br>
              <a:rPr lang="en-US" sz="3600" cap="small" dirty="0" smtClean="0">
                <a:latin typeface="Palatino Linotype" pitchFamily="18" charset="0"/>
                <a:cs typeface="Arial" pitchFamily="34" charset="0"/>
              </a:rPr>
            </a:br>
            <a:r>
              <a:rPr lang="en-US" cap="small" dirty="0" smtClean="0">
                <a:latin typeface="Palatino Linotype" pitchFamily="18" charset="0"/>
                <a:cs typeface="Arial" pitchFamily="34" charset="0"/>
              </a:rPr>
              <a:t>Outcome Funding Nationally</a:t>
            </a:r>
            <a:r>
              <a:rPr lang="en-US" sz="3600" dirty="0" smtClean="0">
                <a:latin typeface="Palatino Linotype" pitchFamily="18" charset="0"/>
              </a:rPr>
              <a:t/>
            </a:r>
            <a:br>
              <a:rPr lang="en-US" sz="3600" dirty="0" smtClean="0">
                <a:latin typeface="Palatino Linotype" pitchFamily="18" charset="0"/>
              </a:rPr>
            </a:br>
            <a:endParaRPr lang="en-US" sz="3600" cap="small" dirty="0" smtClean="0"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AASCU’s number one higher education state policy issue for 2013: Boosting Institutional Performance</a:t>
            </a:r>
          </a:p>
          <a:p>
            <a:pPr lvl="1"/>
            <a:r>
              <a:rPr lang="en-US" dirty="0" smtClean="0"/>
              <a:t>“This year’s legislative sessions will pick up where last year’s left off, with ongoing momentum for developing and implementing state performance-based higher education funding systems.  These funding formulas dominate the current higher education policy landscape – 33 states have expressed interest or are currently implementing performance-based funding systems, up from fewer than 10 states just two years ago.”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28140" y="6343650"/>
            <a:ext cx="814623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Source: </a:t>
            </a:r>
            <a:r>
              <a:rPr lang="en-US" sz="1200" dirty="0" smtClean="0"/>
              <a:t>American Association of State Colleges and Universities, </a:t>
            </a:r>
            <a:r>
              <a:rPr lang="en-US" sz="1200" i="1" dirty="0" smtClean="0"/>
              <a:t>Higher Education Policy Brief</a:t>
            </a:r>
            <a:r>
              <a:rPr lang="en-US" sz="1200" dirty="0" smtClean="0"/>
              <a:t>, January 2013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536700"/>
          </a:xfrm>
        </p:spPr>
        <p:txBody>
          <a:bodyPr/>
          <a:lstStyle/>
          <a:p>
            <a:pPr eaLnBrk="1" hangingPunct="1"/>
            <a:r>
              <a:rPr lang="en-US" sz="3600" cap="small" dirty="0" smtClean="0">
                <a:latin typeface="Palatino Linotype" pitchFamily="18" charset="0"/>
                <a:cs typeface="Arial" pitchFamily="34" charset="0"/>
              </a:rPr>
              <a:t/>
            </a:r>
            <a:br>
              <a:rPr lang="en-US" sz="3600" cap="small" dirty="0" smtClean="0">
                <a:latin typeface="Palatino Linotype" pitchFamily="18" charset="0"/>
                <a:cs typeface="Arial" pitchFamily="34" charset="0"/>
              </a:rPr>
            </a:br>
            <a:r>
              <a:rPr lang="en-US" cap="small" dirty="0" smtClean="0">
                <a:latin typeface="Palatino Linotype" pitchFamily="18" charset="0"/>
                <a:cs typeface="Arial" pitchFamily="34" charset="0"/>
              </a:rPr>
              <a:t>Outcome Funding Nationally</a:t>
            </a:r>
            <a:r>
              <a:rPr lang="en-US" sz="3600" dirty="0" smtClean="0">
                <a:latin typeface="Palatino Linotype" pitchFamily="18" charset="0"/>
              </a:rPr>
              <a:t/>
            </a:r>
            <a:br>
              <a:rPr lang="en-US" sz="3600" dirty="0" smtClean="0">
                <a:latin typeface="Palatino Linotype" pitchFamily="18" charset="0"/>
              </a:rPr>
            </a:br>
            <a:endParaRPr lang="en-US" sz="3600" cap="small" dirty="0" smtClean="0">
              <a:latin typeface="Palatino Linotype" pitchFamily="18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140" y="1872201"/>
            <a:ext cx="6064007" cy="41538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6571282" y="2647655"/>
            <a:ext cx="208452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dirty="0" smtClean="0"/>
              <a:t>	Performance funding in</a:t>
            </a:r>
          </a:p>
          <a:p>
            <a:r>
              <a:rPr lang="en-US" sz="1100" dirty="0" smtClean="0"/>
              <a:t>	place</a:t>
            </a:r>
          </a:p>
          <a:p>
            <a:endParaRPr lang="en-US" sz="1100" dirty="0" smtClean="0"/>
          </a:p>
          <a:p>
            <a:r>
              <a:rPr lang="en-US" sz="1100" dirty="0" smtClean="0"/>
              <a:t>	Transitioning to</a:t>
            </a:r>
          </a:p>
          <a:p>
            <a:r>
              <a:rPr lang="en-US" sz="1100" dirty="0" smtClean="0"/>
              <a:t>	performance funding</a:t>
            </a:r>
          </a:p>
          <a:p>
            <a:endParaRPr lang="en-US" sz="1100" dirty="0" smtClean="0"/>
          </a:p>
          <a:p>
            <a:r>
              <a:rPr lang="en-US" sz="1100" dirty="0" smtClean="0"/>
              <a:t>	Formal discussions on</a:t>
            </a:r>
          </a:p>
          <a:p>
            <a:r>
              <a:rPr lang="en-US" sz="1100" dirty="0" smtClean="0"/>
              <a:t>	performance funding</a:t>
            </a:r>
          </a:p>
          <a:p>
            <a:endParaRPr lang="en-US" sz="1100" dirty="0" smtClean="0"/>
          </a:p>
          <a:p>
            <a:r>
              <a:rPr lang="en-US" sz="1100" dirty="0" smtClean="0"/>
              <a:t>	No formal activity</a:t>
            </a:r>
            <a:endParaRPr lang="en-US" sz="1100" dirty="0"/>
          </a:p>
        </p:txBody>
      </p:sp>
      <p:sp>
        <p:nvSpPr>
          <p:cNvPr id="8" name="Rectangle 7"/>
          <p:cNvSpPr/>
          <p:nvPr/>
        </p:nvSpPr>
        <p:spPr>
          <a:xfrm>
            <a:off x="6801172" y="2825261"/>
            <a:ext cx="123987" cy="126807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01172" y="3283038"/>
            <a:ext cx="123987" cy="123893"/>
          </a:xfrm>
          <a:prstGeom prst="rect">
            <a:avLst/>
          </a:prstGeom>
          <a:solidFill>
            <a:srgbClr val="00B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801171" y="3749976"/>
            <a:ext cx="123987" cy="127866"/>
          </a:xfrm>
          <a:prstGeom prst="rect">
            <a:avLst/>
          </a:prstGeom>
          <a:solidFill>
            <a:srgbClr val="CC33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801172" y="4189140"/>
            <a:ext cx="123987" cy="12486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428141" y="6343650"/>
            <a:ext cx="63730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smtClean="0"/>
              <a:t>Source:</a:t>
            </a:r>
            <a:r>
              <a:rPr lang="en-US" sz="1200" dirty="0" smtClean="0"/>
              <a:t> National Conference on State Legislatures</a:t>
            </a:r>
            <a:endParaRPr lang="en-US" sz="1200" dirty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1_Office Theme">
      <a:majorFont>
        <a:latin typeface="Rockwell"/>
        <a:ea typeface="Rockwell"/>
        <a:cs typeface="Rockwell"/>
      </a:majorFont>
      <a:minorFont>
        <a:latin typeface="Palatino"/>
        <a:ea typeface="Palatino"/>
        <a:cs typeface="Palatino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6173</TotalTime>
  <Words>1424</Words>
  <Application>Microsoft Office PowerPoint</Application>
  <PresentationFormat>On-screen Show (4:3)</PresentationFormat>
  <Paragraphs>274</Paragraphs>
  <Slides>27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1_Office Theme</vt:lpstr>
      <vt:lpstr>Slide 1</vt:lpstr>
      <vt:lpstr>Complete college America</vt:lpstr>
      <vt:lpstr>Alliance of States</vt:lpstr>
      <vt:lpstr>Slide 4</vt:lpstr>
      <vt:lpstr>CCA Modus Operandi</vt:lpstr>
      <vt:lpstr>Missouri and the CCA Alliance</vt:lpstr>
      <vt:lpstr>Core Strategies to  Increase College Completion:</vt:lpstr>
      <vt:lpstr> Outcome Funding Nationally </vt:lpstr>
      <vt:lpstr> Outcome Funding Nationally </vt:lpstr>
      <vt:lpstr> Outcome Funding </vt:lpstr>
      <vt:lpstr>The Reinvention of Performance Funding</vt:lpstr>
      <vt:lpstr>Smart System Design</vt:lpstr>
      <vt:lpstr>Get Agreement on Goals</vt:lpstr>
      <vt:lpstr>Construct Performance Metrics Broadly</vt:lpstr>
      <vt:lpstr>Limit Outcomes Rewarded</vt:lpstr>
      <vt:lpstr>Promote Mission Differentiation</vt:lpstr>
      <vt:lpstr>Reward Success with Underserved Populations</vt:lpstr>
      <vt:lpstr>Reward Progress</vt:lpstr>
      <vt:lpstr>Make Metrics Difficult to Game</vt:lpstr>
      <vt:lpstr>Reward Continuous Improvement</vt:lpstr>
      <vt:lpstr>Make the Pool of Funds Matter</vt:lpstr>
      <vt:lpstr>Align All Parts of the Model with State Goals</vt:lpstr>
      <vt:lpstr>Implement Wisely</vt:lpstr>
      <vt:lpstr>The JCE Model: You May Want to Consider . . .</vt:lpstr>
      <vt:lpstr>The JCE Model: You May Want to Consider . . .</vt:lpstr>
      <vt:lpstr>Use All the Tools in the Toolbox</vt:lpstr>
      <vt:lpstr>Slide 27</vt:lpstr>
    </vt:vector>
  </TitlesOfParts>
  <Company>KSA-Plus Communications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Emily Plimpton</dc:creator>
  <cp:lastModifiedBy>Stacey Preis</cp:lastModifiedBy>
  <cp:revision>182</cp:revision>
  <cp:lastPrinted>2010-05-30T20:27:50Z</cp:lastPrinted>
  <dcterms:created xsi:type="dcterms:W3CDTF">2010-05-30T20:26:43Z</dcterms:created>
  <dcterms:modified xsi:type="dcterms:W3CDTF">2013-01-24T18:57:10Z</dcterms:modified>
</cp:coreProperties>
</file>