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73" r:id="rId3"/>
    <p:sldId id="257" r:id="rId4"/>
    <p:sldId id="258" r:id="rId5"/>
    <p:sldId id="274" r:id="rId6"/>
    <p:sldId id="259" r:id="rId7"/>
    <p:sldId id="262" r:id="rId8"/>
    <p:sldId id="276" r:id="rId9"/>
    <p:sldId id="278" r:id="rId10"/>
    <p:sldId id="281" r:id="rId11"/>
    <p:sldId id="260" r:id="rId12"/>
    <p:sldId id="261" r:id="rId13"/>
    <p:sldId id="263" r:id="rId14"/>
    <p:sldId id="264" r:id="rId15"/>
    <p:sldId id="265" r:id="rId16"/>
    <p:sldId id="266" r:id="rId17"/>
    <p:sldId id="267" r:id="rId18"/>
    <p:sldId id="268" r:id="rId19"/>
    <p:sldId id="269" r:id="rId20"/>
    <p:sldId id="272" r:id="rId21"/>
    <p:sldId id="271" r:id="rId22"/>
    <p:sldId id="277"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9385" autoAdjust="0"/>
  </p:normalViewPr>
  <p:slideViewPr>
    <p:cSldViewPr>
      <p:cViewPr>
        <p:scale>
          <a:sx n="60" d="100"/>
          <a:sy n="60" d="100"/>
        </p:scale>
        <p:origin x="-696"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291E7D-88EE-4173-92D6-3124001A835F}" type="datetimeFigureOut">
              <a:rPr lang="en-US" smtClean="0"/>
              <a:pPr/>
              <a:t>12/10/2012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87198C-B65B-4FBB-874B-70F22AA69CB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2238AD-6091-4080-94ED-BD2EBEFBE35F}" type="datetimeFigureOut">
              <a:rPr lang="en-US" smtClean="0"/>
              <a:pPr/>
              <a:t>12/10/2012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A43A29-7CB7-4C84-9711-4681759A0C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8A43A29-7CB7-4C84-9711-4681759A0CED}"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18A43A29-7CB7-4C84-9711-4681759A0CE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18A43A29-7CB7-4C84-9711-4681759A0CE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43A29-7CB7-4C84-9711-4681759A0CE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80809A22-FC2D-4FDF-AAB3-56AA92A92E6E}" type="datetimeFigureOut">
              <a:rPr lang="en-US" smtClean="0"/>
              <a:pPr/>
              <a:t>12/10/2012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99E637-35CE-4E19-997F-7497FE650E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0809A22-FC2D-4FDF-AAB3-56AA92A92E6E}" type="datetimeFigureOut">
              <a:rPr lang="en-US" smtClean="0"/>
              <a:pPr/>
              <a:t>12/10/2012</a:t>
            </a:fld>
            <a:endParaRPr lang="en-US"/>
          </a:p>
        </p:txBody>
      </p:sp>
      <p:sp>
        <p:nvSpPr>
          <p:cNvPr id="27" name="Slide Number Placeholder 26"/>
          <p:cNvSpPr>
            <a:spLocks noGrp="1"/>
          </p:cNvSpPr>
          <p:nvPr>
            <p:ph type="sldNum" sz="quarter" idx="11"/>
          </p:nvPr>
        </p:nvSpPr>
        <p:spPr/>
        <p:txBody>
          <a:bodyPr rtlCol="0"/>
          <a:lstStyle/>
          <a:p>
            <a:fld id="{7299E637-35CE-4E19-997F-7497FE650EA9}"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0809A22-FC2D-4FDF-AAB3-56AA92A92E6E}" type="datetimeFigureOut">
              <a:rPr lang="en-US" smtClean="0"/>
              <a:pPr/>
              <a:t>12/10/2012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7299E637-35CE-4E19-997F-7497FE650E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0809A22-FC2D-4FDF-AAB3-56AA92A92E6E}"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9E637-35CE-4E19-997F-7497FE650E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0809A22-FC2D-4FDF-AAB3-56AA92A92E6E}" type="datetimeFigureOut">
              <a:rPr lang="en-US" smtClean="0"/>
              <a:pPr/>
              <a:t>12/10/2012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99E637-35CE-4E19-997F-7497FE650E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Model for Funding </a:t>
            </a:r>
            <a:br>
              <a:rPr lang="en-US" dirty="0" smtClean="0"/>
            </a:br>
            <a:r>
              <a:rPr lang="en-US" dirty="0" smtClean="0"/>
              <a:t>Higher Education in Missouri</a:t>
            </a:r>
            <a:endParaRPr lang="en-US" dirty="0"/>
          </a:p>
        </p:txBody>
      </p:sp>
      <p:sp>
        <p:nvSpPr>
          <p:cNvPr id="3" name="Subtitle 2"/>
          <p:cNvSpPr>
            <a:spLocks noGrp="1"/>
          </p:cNvSpPr>
          <p:nvPr>
            <p:ph type="subTitle" idx="1"/>
          </p:nvPr>
        </p:nvSpPr>
        <p:spPr>
          <a:xfrm>
            <a:off x="457200" y="4495800"/>
            <a:ext cx="5638800" cy="1752600"/>
          </a:xfrm>
        </p:spPr>
        <p:txBody>
          <a:bodyPr/>
          <a:lstStyle/>
          <a:p>
            <a:r>
              <a:rPr lang="en-US" b="1" dirty="0" smtClean="0">
                <a:solidFill>
                  <a:schemeClr val="accent2"/>
                </a:solidFill>
              </a:rPr>
              <a:t>Joint Committee on Education</a:t>
            </a:r>
          </a:p>
          <a:p>
            <a:endParaRPr lang="en-US" b="1" dirty="0" smtClean="0">
              <a:solidFill>
                <a:schemeClr val="accent2"/>
              </a:solidFill>
            </a:endParaRPr>
          </a:p>
          <a:p>
            <a:r>
              <a:rPr lang="en-US" b="1" dirty="0" smtClean="0">
                <a:solidFill>
                  <a:schemeClr val="accent2"/>
                </a:solidFill>
              </a:rPr>
              <a:t>December 2012</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67000"/>
            <a:ext cx="8229600" cy="1069848"/>
          </a:xfrm>
          <a:solidFill>
            <a:schemeClr val="accent3">
              <a:lumMod val="20000"/>
              <a:lumOff val="80000"/>
            </a:schemeClr>
          </a:solidFill>
        </p:spPr>
        <p:txBody>
          <a:bodyPr/>
          <a:lstStyle/>
          <a:p>
            <a:pPr algn="ctr"/>
            <a:r>
              <a:rPr lang="en-US" b="1" i="1" dirty="0" smtClean="0">
                <a:solidFill>
                  <a:schemeClr val="accent2"/>
                </a:solidFill>
              </a:rPr>
              <a:t>Elements of the Model</a:t>
            </a:r>
            <a:endParaRPr lang="en-US" b="1" i="1" dirty="0">
              <a:solidFill>
                <a:schemeClr val="accent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62000"/>
          </a:xfrm>
        </p:spPr>
        <p:txBody>
          <a:bodyPr>
            <a:normAutofit/>
          </a:bodyPr>
          <a:lstStyle/>
          <a:p>
            <a:r>
              <a:rPr lang="en-US" dirty="0" smtClean="0"/>
              <a:t>Peer Institutions</a:t>
            </a:r>
            <a:endParaRPr lang="en-US" dirty="0"/>
          </a:p>
        </p:txBody>
      </p:sp>
      <p:sp>
        <p:nvSpPr>
          <p:cNvPr id="3" name="Content Placeholder 2"/>
          <p:cNvSpPr>
            <a:spLocks noGrp="1"/>
          </p:cNvSpPr>
          <p:nvPr>
            <p:ph idx="1"/>
          </p:nvPr>
        </p:nvSpPr>
        <p:spPr>
          <a:xfrm>
            <a:off x="457200" y="1828800"/>
            <a:ext cx="8229600" cy="4898136"/>
          </a:xfrm>
        </p:spPr>
        <p:txBody>
          <a:bodyPr>
            <a:normAutofit fontScale="92500" lnSpcReduction="10000"/>
          </a:bodyPr>
          <a:lstStyle/>
          <a:p>
            <a:pPr marL="336550" lvl="1" indent="0">
              <a:buNone/>
            </a:pPr>
            <a:r>
              <a:rPr lang="en-US" sz="2400" b="1" dirty="0" smtClean="0"/>
              <a:t>Technical </a:t>
            </a:r>
          </a:p>
          <a:p>
            <a:pPr marL="336550" lvl="1" indent="0">
              <a:buNone/>
            </a:pPr>
            <a:r>
              <a:rPr lang="en-US" sz="1500" dirty="0" smtClean="0">
                <a:solidFill>
                  <a:schemeClr val="accent3"/>
                </a:solidFill>
              </a:rPr>
              <a:t>Linn State Technical College</a:t>
            </a:r>
          </a:p>
          <a:p>
            <a:pPr marL="336550" lvl="1" indent="0">
              <a:buNone/>
            </a:pPr>
            <a:endParaRPr lang="en-US" sz="1100" dirty="0" smtClean="0">
              <a:solidFill>
                <a:schemeClr val="accent3"/>
              </a:solidFill>
            </a:endParaRPr>
          </a:p>
          <a:p>
            <a:pPr marL="336550" lvl="1" indent="0">
              <a:buNone/>
            </a:pPr>
            <a:r>
              <a:rPr lang="en-US" sz="2400" b="1" dirty="0" smtClean="0"/>
              <a:t>Associate’s</a:t>
            </a:r>
            <a:r>
              <a:rPr lang="en-US" dirty="0" smtClean="0"/>
              <a:t> </a:t>
            </a:r>
            <a:r>
              <a:rPr lang="en-US" sz="1600" dirty="0" smtClean="0"/>
              <a:t>(rural small, rural medium, rural large, suburban single campus, suburban multi campus, urban multi campus, and two-in-four )</a:t>
            </a:r>
          </a:p>
          <a:p>
            <a:pPr marL="336550" lvl="2" indent="0">
              <a:buNone/>
            </a:pPr>
            <a:r>
              <a:rPr lang="en-US" sz="1500" dirty="0" smtClean="0">
                <a:solidFill>
                  <a:schemeClr val="accent3"/>
                </a:solidFill>
              </a:rPr>
              <a:t>All community colleges</a:t>
            </a:r>
          </a:p>
          <a:p>
            <a:pPr marL="336550" lvl="2" indent="0">
              <a:buNone/>
            </a:pPr>
            <a:endParaRPr lang="en-US" sz="1100" dirty="0" smtClean="0">
              <a:solidFill>
                <a:schemeClr val="accent4"/>
              </a:solidFill>
            </a:endParaRPr>
          </a:p>
          <a:p>
            <a:pPr marL="336550" lvl="1" indent="0">
              <a:buNone/>
            </a:pPr>
            <a:r>
              <a:rPr lang="en-US" sz="2400" b="1" dirty="0" smtClean="0"/>
              <a:t>Baccalaureate</a:t>
            </a:r>
            <a:r>
              <a:rPr lang="en-US" dirty="0" smtClean="0"/>
              <a:t> </a:t>
            </a:r>
            <a:r>
              <a:rPr lang="en-US" sz="1800" dirty="0" smtClean="0"/>
              <a:t>(diverse fields)</a:t>
            </a:r>
          </a:p>
          <a:p>
            <a:pPr marL="336550" lvl="2" indent="0">
              <a:buNone/>
            </a:pPr>
            <a:r>
              <a:rPr lang="en-US" sz="1500" dirty="0" smtClean="0">
                <a:solidFill>
                  <a:schemeClr val="accent3"/>
                </a:solidFill>
              </a:rPr>
              <a:t>Harris-Stowe State College , Missouri Southern State University, and Missouri Western State University</a:t>
            </a:r>
          </a:p>
          <a:p>
            <a:pPr marL="336550" lvl="2" indent="0">
              <a:buNone/>
            </a:pPr>
            <a:endParaRPr lang="en-US" sz="1100" dirty="0" smtClean="0">
              <a:solidFill>
                <a:schemeClr val="accent4"/>
              </a:solidFill>
            </a:endParaRPr>
          </a:p>
          <a:p>
            <a:pPr marL="336550" lvl="1" indent="0">
              <a:buNone/>
            </a:pPr>
            <a:r>
              <a:rPr lang="en-US" sz="2400" b="1" dirty="0" smtClean="0"/>
              <a:t>Master’s</a:t>
            </a:r>
            <a:r>
              <a:rPr lang="en-US" sz="2400" dirty="0" smtClean="0"/>
              <a:t> </a:t>
            </a:r>
            <a:r>
              <a:rPr lang="en-US" sz="1800" dirty="0" smtClean="0"/>
              <a:t>(small, medium, large)</a:t>
            </a:r>
          </a:p>
          <a:p>
            <a:pPr marL="336550" lvl="1" indent="0">
              <a:buNone/>
            </a:pPr>
            <a:r>
              <a:rPr lang="en-US" sz="1500" dirty="0" smtClean="0">
                <a:solidFill>
                  <a:schemeClr val="accent3"/>
                </a:solidFill>
              </a:rPr>
              <a:t>Lincoln University, Missouri State University, Northwest Missouri State University, Southeast Missouri State University, Truman State University, and University of Central Missouri</a:t>
            </a:r>
          </a:p>
          <a:p>
            <a:pPr marL="336550" lvl="1" indent="0">
              <a:buNone/>
            </a:pPr>
            <a:endParaRPr lang="en-US" sz="1100" dirty="0" smtClean="0">
              <a:solidFill>
                <a:schemeClr val="accent4"/>
              </a:solidFill>
            </a:endParaRPr>
          </a:p>
          <a:p>
            <a:pPr marL="336550" lvl="1" indent="0">
              <a:buNone/>
            </a:pPr>
            <a:r>
              <a:rPr lang="en-US" sz="2400" b="1" dirty="0" smtClean="0"/>
              <a:t>Research</a:t>
            </a:r>
            <a:r>
              <a:rPr lang="en-US" dirty="0" smtClean="0"/>
              <a:t> </a:t>
            </a:r>
            <a:r>
              <a:rPr lang="en-US" sz="1800" dirty="0" smtClean="0"/>
              <a:t>(high research activity, very high research activity) </a:t>
            </a:r>
          </a:p>
          <a:p>
            <a:pPr marL="336550" lvl="1" indent="0">
              <a:buNone/>
            </a:pPr>
            <a:r>
              <a:rPr lang="en-US" sz="1500" dirty="0" smtClean="0">
                <a:solidFill>
                  <a:schemeClr val="accent3"/>
                </a:solidFill>
              </a:rPr>
              <a:t>Missouri University of Science and Technology, University of Missouri-Columbia, University of Missouri-Kansas City, and University of Missouri-St. Louis</a:t>
            </a:r>
            <a:endParaRPr lang="en-US" sz="1500" dirty="0">
              <a:solidFill>
                <a:schemeClr val="accent3"/>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14400"/>
          </a:xfrm>
        </p:spPr>
        <p:txBody>
          <a:bodyPr/>
          <a:lstStyle/>
          <a:p>
            <a:r>
              <a:rPr lang="en-US" dirty="0" smtClean="0"/>
              <a:t>Peer States</a:t>
            </a:r>
            <a:endParaRPr lang="en-US" dirty="0"/>
          </a:p>
        </p:txBody>
      </p:sp>
      <p:sp>
        <p:nvSpPr>
          <p:cNvPr id="3" name="Content Placeholder 2"/>
          <p:cNvSpPr>
            <a:spLocks noGrp="1"/>
          </p:cNvSpPr>
          <p:nvPr>
            <p:ph idx="1"/>
          </p:nvPr>
        </p:nvSpPr>
        <p:spPr>
          <a:xfrm>
            <a:off x="457200" y="2286000"/>
            <a:ext cx="8229600" cy="3505200"/>
          </a:xfrm>
        </p:spPr>
        <p:txBody>
          <a:bodyPr>
            <a:normAutofit/>
          </a:bodyPr>
          <a:lstStyle/>
          <a:p>
            <a:pPr>
              <a:buNone/>
            </a:pPr>
            <a:r>
              <a:rPr lang="en-US" sz="2400" dirty="0" smtClean="0">
                <a:solidFill>
                  <a:schemeClr val="accent2"/>
                </a:solidFill>
              </a:rPr>
              <a:t>States with an average per capita income comparable to Missouri – 5 states higher and 5 states lower</a:t>
            </a:r>
          </a:p>
          <a:p>
            <a:pPr>
              <a:buNone/>
            </a:pPr>
            <a:endParaRPr lang="en-US" dirty="0" smtClean="0"/>
          </a:p>
          <a:p>
            <a:pPr algn="ctr">
              <a:buNone/>
            </a:pPr>
            <a:r>
              <a:rPr lang="en-US" sz="2000" dirty="0" smtClean="0">
                <a:solidFill>
                  <a:schemeClr val="accent3"/>
                </a:solidFill>
              </a:rPr>
              <a:t>Iowa, Louisiana, Maine, Nevada, Ohio, Oklahoma, </a:t>
            </a:r>
          </a:p>
          <a:p>
            <a:pPr algn="ctr">
              <a:buNone/>
            </a:pPr>
            <a:r>
              <a:rPr lang="en-US" sz="2000" dirty="0" smtClean="0">
                <a:solidFill>
                  <a:schemeClr val="accent3"/>
                </a:solidFill>
              </a:rPr>
              <a:t>Oregon, Tennessee, Texas, and Wisconsin</a:t>
            </a:r>
          </a:p>
          <a:p>
            <a:pPr algn="ctr">
              <a:buNone/>
            </a:pPr>
            <a:endParaRPr lang="en-US" sz="2000" dirty="0" smtClean="0">
              <a:solidFill>
                <a:schemeClr val="accent5"/>
              </a:solidFill>
            </a:endParaRPr>
          </a:p>
          <a:p>
            <a:pPr>
              <a:buNone/>
            </a:pPr>
            <a:r>
              <a:rPr lang="en-US" sz="2400" b="1" dirty="0" smtClean="0">
                <a:solidFill>
                  <a:schemeClr val="accent2"/>
                </a:solidFill>
              </a:rPr>
              <a:t>Peer comparison group </a:t>
            </a:r>
            <a:r>
              <a:rPr lang="en-US" sz="2400" dirty="0" smtClean="0">
                <a:solidFill>
                  <a:schemeClr val="accent2"/>
                </a:solidFill>
              </a:rPr>
              <a:t>= Institutions in these states in the same Carnegie classes as Missouri institutions.</a:t>
            </a:r>
            <a:endParaRPr lang="en-US" sz="2400" dirty="0">
              <a:solidFill>
                <a:schemeClr val="accent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14400"/>
          </a:xfrm>
        </p:spPr>
        <p:txBody>
          <a:bodyPr/>
          <a:lstStyle/>
          <a:p>
            <a:r>
              <a:rPr lang="en-US" dirty="0" smtClean="0"/>
              <a:t>Institutional Expenditures</a:t>
            </a:r>
            <a:endParaRPr lang="en-US" dirty="0"/>
          </a:p>
        </p:txBody>
      </p:sp>
      <p:graphicFrame>
        <p:nvGraphicFramePr>
          <p:cNvPr id="4" name="Content Placeholder 3"/>
          <p:cNvGraphicFramePr>
            <a:graphicFrameLocks noGrp="1"/>
          </p:cNvGraphicFramePr>
          <p:nvPr>
            <p:ph idx="1"/>
          </p:nvPr>
        </p:nvGraphicFramePr>
        <p:xfrm>
          <a:off x="533400" y="2133600"/>
          <a:ext cx="8001000" cy="4008755"/>
        </p:xfrm>
        <a:graphic>
          <a:graphicData uri="http://schemas.openxmlformats.org/drawingml/2006/table">
            <a:tbl>
              <a:tblPr firstRow="1" bandRow="1">
                <a:tableStyleId>{5C22544A-7EE6-4342-B048-85BDC9FD1C3A}</a:tableStyleId>
              </a:tblPr>
              <a:tblGrid>
                <a:gridCol w="3429000"/>
                <a:gridCol w="4572000"/>
              </a:tblGrid>
              <a:tr h="2001837">
                <a:tc>
                  <a:txBody>
                    <a:bodyPr/>
                    <a:lstStyle/>
                    <a:p>
                      <a:pPr algn="ctr"/>
                      <a:r>
                        <a:rPr lang="en-US" sz="2400" dirty="0" smtClean="0">
                          <a:solidFill>
                            <a:schemeClr val="accent6">
                              <a:lumMod val="40000"/>
                              <a:lumOff val="60000"/>
                            </a:schemeClr>
                          </a:solidFill>
                        </a:rPr>
                        <a:t>Core Operating Expenditures</a:t>
                      </a:r>
                    </a:p>
                    <a:p>
                      <a:endParaRPr lang="en-US" dirty="0" smtClean="0"/>
                    </a:p>
                    <a:p>
                      <a:pPr algn="ctr"/>
                      <a:r>
                        <a:rPr lang="en-US" dirty="0" smtClean="0"/>
                        <a:t>71%</a:t>
                      </a:r>
                      <a:r>
                        <a:rPr lang="en-US" baseline="0" dirty="0" smtClean="0"/>
                        <a:t> of total expenditures four-year institutions</a:t>
                      </a:r>
                    </a:p>
                    <a:p>
                      <a:pPr algn="ctr"/>
                      <a:endParaRPr lang="en-US" baseline="0" dirty="0" smtClean="0"/>
                    </a:p>
                    <a:p>
                      <a:pPr algn="ctr"/>
                      <a:r>
                        <a:rPr lang="en-US" baseline="0" dirty="0" smtClean="0"/>
                        <a:t>64% of total expenditures for two-year institutions</a:t>
                      </a:r>
                      <a:endParaRPr lang="en-US" dirty="0"/>
                    </a:p>
                  </a:txBody>
                  <a:tcPr/>
                </a:tc>
                <a:tc>
                  <a:txBody>
                    <a:bodyPr/>
                    <a:lstStyle/>
                    <a:p>
                      <a:pPr>
                        <a:buFont typeface="Arial" pitchFamily="34" charset="0"/>
                        <a:buChar char="•"/>
                      </a:pPr>
                      <a:r>
                        <a:rPr lang="en-US" sz="2400" dirty="0" smtClean="0">
                          <a:solidFill>
                            <a:schemeClr val="bg1"/>
                          </a:solidFill>
                        </a:rPr>
                        <a:t>Instruction</a:t>
                      </a:r>
                    </a:p>
                    <a:p>
                      <a:pPr>
                        <a:buFont typeface="Arial" pitchFamily="34" charset="0"/>
                        <a:buChar char="•"/>
                      </a:pPr>
                      <a:r>
                        <a:rPr lang="en-US" sz="2400" dirty="0" smtClean="0">
                          <a:solidFill>
                            <a:schemeClr val="bg1"/>
                          </a:solidFill>
                        </a:rPr>
                        <a:t>Research </a:t>
                      </a:r>
                    </a:p>
                    <a:p>
                      <a:pPr>
                        <a:buFont typeface="Arial" pitchFamily="34" charset="0"/>
                        <a:buChar char="•"/>
                      </a:pPr>
                      <a:r>
                        <a:rPr lang="en-US" sz="2400" dirty="0" smtClean="0">
                          <a:solidFill>
                            <a:schemeClr val="bg1"/>
                          </a:solidFill>
                        </a:rPr>
                        <a:t>Public Service</a:t>
                      </a:r>
                    </a:p>
                    <a:p>
                      <a:pPr>
                        <a:buFont typeface="Arial" pitchFamily="34" charset="0"/>
                        <a:buChar char="•"/>
                      </a:pPr>
                      <a:r>
                        <a:rPr lang="en-US" sz="2400" dirty="0" smtClean="0">
                          <a:solidFill>
                            <a:schemeClr val="bg1"/>
                          </a:solidFill>
                        </a:rPr>
                        <a:t>Academic Support </a:t>
                      </a:r>
                    </a:p>
                    <a:p>
                      <a:pPr>
                        <a:buFont typeface="Arial" pitchFamily="34" charset="0"/>
                        <a:buChar char="•"/>
                      </a:pPr>
                      <a:r>
                        <a:rPr lang="en-US" sz="2400" baseline="0" dirty="0" smtClean="0">
                          <a:solidFill>
                            <a:schemeClr val="bg1"/>
                          </a:solidFill>
                        </a:rPr>
                        <a:t>Student Services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smtClean="0">
                          <a:solidFill>
                            <a:schemeClr val="bg1"/>
                          </a:solidFill>
                        </a:rPr>
                        <a:t>Institutional</a:t>
                      </a:r>
                      <a:r>
                        <a:rPr lang="en-US" sz="2400" baseline="0" dirty="0" smtClean="0">
                          <a:solidFill>
                            <a:schemeClr val="bg1"/>
                          </a:solidFill>
                        </a:rPr>
                        <a:t> Support</a:t>
                      </a:r>
                    </a:p>
                  </a:txBody>
                  <a:tcPr anchor="ctr">
                    <a:solidFill>
                      <a:schemeClr val="accent1"/>
                    </a:solidFill>
                  </a:tcPr>
                </a:tc>
              </a:tr>
              <a:tr h="1539875">
                <a:tc>
                  <a:txBody>
                    <a:bodyPr/>
                    <a:lstStyle/>
                    <a:p>
                      <a:pPr algn="ctr"/>
                      <a:r>
                        <a:rPr lang="en-US" dirty="0" smtClean="0">
                          <a:solidFill>
                            <a:schemeClr val="accent2"/>
                          </a:solidFill>
                        </a:rPr>
                        <a:t>Other Institutional Expenditures </a:t>
                      </a:r>
                    </a:p>
                    <a:p>
                      <a:pPr algn="ctr"/>
                      <a:r>
                        <a:rPr lang="en-US" sz="1600" dirty="0" smtClean="0">
                          <a:solidFill>
                            <a:schemeClr val="accent2"/>
                          </a:solidFill>
                        </a:rPr>
                        <a:t>(remaining 29% and 36%)</a:t>
                      </a:r>
                      <a:endParaRPr lang="en-US" sz="1600" dirty="0">
                        <a:solidFill>
                          <a:schemeClr val="accent2"/>
                        </a:solidFill>
                      </a:endParaRPr>
                    </a:p>
                  </a:txBody>
                  <a:tcPr anchor="ctr"/>
                </a:tc>
                <a:tc>
                  <a:txBody>
                    <a:bodyPr/>
                    <a:lstStyle/>
                    <a:p>
                      <a:r>
                        <a:rPr lang="en-US" dirty="0" smtClean="0">
                          <a:solidFill>
                            <a:schemeClr val="accent2"/>
                          </a:solidFill>
                        </a:rPr>
                        <a:t>Residence Halls, Bookstores,</a:t>
                      </a:r>
                      <a:r>
                        <a:rPr lang="en-US" baseline="0" dirty="0" smtClean="0">
                          <a:solidFill>
                            <a:schemeClr val="accent2"/>
                          </a:solidFill>
                        </a:rPr>
                        <a:t> </a:t>
                      </a:r>
                      <a:r>
                        <a:rPr lang="en-US" dirty="0" smtClean="0">
                          <a:solidFill>
                            <a:schemeClr val="accent2"/>
                          </a:solidFill>
                        </a:rPr>
                        <a:t>Scholarships,</a:t>
                      </a:r>
                      <a:r>
                        <a:rPr lang="en-US" baseline="0" dirty="0" smtClean="0">
                          <a:solidFill>
                            <a:schemeClr val="accent2"/>
                          </a:solidFill>
                        </a:rPr>
                        <a:t> Auxiliary Enterprises, Hospital Services, Independent Operations, Other Expenses Deductions</a:t>
                      </a:r>
                      <a:endParaRPr lang="en-US" dirty="0">
                        <a:solidFill>
                          <a:schemeClr val="accent2"/>
                        </a:solidFill>
                      </a:endParaRPr>
                    </a:p>
                  </a:txBody>
                  <a:tcPr anchor="ct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62000"/>
          </a:xfrm>
        </p:spPr>
        <p:txBody>
          <a:bodyPr/>
          <a:lstStyle/>
          <a:p>
            <a:r>
              <a:rPr lang="en-US" dirty="0" smtClean="0"/>
              <a:t>Instruction</a:t>
            </a:r>
            <a:endParaRPr lang="en-US" dirty="0"/>
          </a:p>
        </p:txBody>
      </p:sp>
      <p:sp>
        <p:nvSpPr>
          <p:cNvPr id="3" name="Content Placeholder 2"/>
          <p:cNvSpPr>
            <a:spLocks noGrp="1"/>
          </p:cNvSpPr>
          <p:nvPr>
            <p:ph idx="1"/>
          </p:nvPr>
        </p:nvSpPr>
        <p:spPr>
          <a:xfrm>
            <a:off x="457200" y="2057400"/>
            <a:ext cx="8229600" cy="2819400"/>
          </a:xfrm>
        </p:spPr>
        <p:txBody>
          <a:bodyPr>
            <a:normAutofit/>
          </a:bodyPr>
          <a:lstStyle/>
          <a:p>
            <a:pPr>
              <a:buClr>
                <a:schemeClr val="accent2"/>
              </a:buClr>
            </a:pPr>
            <a:r>
              <a:rPr lang="en-US" sz="2400" dirty="0" smtClean="0">
                <a:solidFill>
                  <a:schemeClr val="accent2"/>
                </a:solidFill>
              </a:rPr>
              <a:t>Based on credit hours </a:t>
            </a:r>
            <a:r>
              <a:rPr lang="en-US" sz="2400" i="1" dirty="0" smtClean="0">
                <a:solidFill>
                  <a:schemeClr val="accent2"/>
                </a:solidFill>
              </a:rPr>
              <a:t>completed</a:t>
            </a:r>
            <a:r>
              <a:rPr lang="en-US" sz="2400" dirty="0" smtClean="0">
                <a:solidFill>
                  <a:schemeClr val="accent2"/>
                </a:solidFill>
              </a:rPr>
              <a:t>. </a:t>
            </a:r>
          </a:p>
          <a:p>
            <a:pPr>
              <a:buClr>
                <a:schemeClr val="accent2"/>
              </a:buClr>
            </a:pPr>
            <a:r>
              <a:rPr lang="en-US" sz="2400" dirty="0" smtClean="0">
                <a:solidFill>
                  <a:schemeClr val="accent2"/>
                </a:solidFill>
              </a:rPr>
              <a:t>Assigns weights to credit hours based on level and discipline.</a:t>
            </a:r>
          </a:p>
          <a:p>
            <a:endParaRPr lang="en-US" sz="2400" dirty="0" smtClean="0"/>
          </a:p>
          <a:p>
            <a:pPr marL="365125" indent="26988">
              <a:buNone/>
            </a:pPr>
            <a:r>
              <a:rPr lang="en-US" sz="2400" b="1" dirty="0" smtClean="0">
                <a:solidFill>
                  <a:schemeClr val="accent3"/>
                </a:solidFill>
              </a:rPr>
              <a:t>Standardized rate per credit hour </a:t>
            </a:r>
          </a:p>
          <a:p>
            <a:pPr>
              <a:buNone/>
            </a:pPr>
            <a:r>
              <a:rPr lang="en-US" sz="2400" b="1" dirty="0" smtClean="0">
                <a:solidFill>
                  <a:schemeClr val="accent3"/>
                </a:solidFill>
              </a:rPr>
              <a:t>× Weighted student credit hours</a:t>
            </a:r>
            <a:endParaRPr lang="en-US" sz="2400" b="1" dirty="0">
              <a:solidFill>
                <a:schemeClr val="accent3"/>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Research </a:t>
            </a:r>
            <a:endParaRPr lang="en-US" dirty="0"/>
          </a:p>
        </p:txBody>
      </p:sp>
      <p:graphicFrame>
        <p:nvGraphicFramePr>
          <p:cNvPr id="5" name="Content Placeholder 4"/>
          <p:cNvGraphicFramePr>
            <a:graphicFrameLocks noGrp="1"/>
          </p:cNvGraphicFramePr>
          <p:nvPr>
            <p:ph idx="1"/>
          </p:nvPr>
        </p:nvGraphicFramePr>
        <p:xfrm>
          <a:off x="457200" y="2057400"/>
          <a:ext cx="7696200" cy="3382401"/>
        </p:xfrm>
        <a:graphic>
          <a:graphicData uri="http://schemas.openxmlformats.org/drawingml/2006/table">
            <a:tbl>
              <a:tblPr firstRow="1" bandRow="1">
                <a:tableStyleId>{BC89EF96-8CEA-46FF-86C4-4CE0E7609802}</a:tableStyleId>
              </a:tblPr>
              <a:tblGrid>
                <a:gridCol w="7696200"/>
              </a:tblGrid>
              <a:tr h="4682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accent2"/>
                          </a:solidFill>
                        </a:rPr>
                        <a:t>Definition</a:t>
                      </a:r>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1">
                        <a:lumMod val="20000"/>
                        <a:lumOff val="80000"/>
                      </a:schemeClr>
                    </a:solidFill>
                  </a:tcPr>
                </a:tc>
              </a:tr>
              <a:tr h="468276">
                <a:tc>
                  <a:txBody>
                    <a:bodyPr/>
                    <a:lstStyle/>
                    <a:p>
                      <a:r>
                        <a:rPr lang="en-US" sz="2000" dirty="0" smtClean="0">
                          <a:solidFill>
                            <a:schemeClr val="accent3"/>
                          </a:solidFill>
                        </a:rPr>
                        <a:t>Research that is separately</a:t>
                      </a:r>
                      <a:r>
                        <a:rPr lang="en-US" sz="2000" baseline="0" dirty="0" smtClean="0">
                          <a:solidFill>
                            <a:schemeClr val="accent3"/>
                          </a:solidFill>
                        </a:rPr>
                        <a:t> budgeted from instruction.</a:t>
                      </a:r>
                      <a:endParaRPr lang="en-US" sz="2000" dirty="0">
                        <a:solidFill>
                          <a:schemeClr val="accent3"/>
                        </a:solidFill>
                      </a:endParaRPr>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468276">
                <a:tc>
                  <a:txBody>
                    <a:bodyPr/>
                    <a:lstStyle/>
                    <a:p>
                      <a:r>
                        <a:rPr lang="en-US" sz="2000" b="1" dirty="0" smtClean="0">
                          <a:solidFill>
                            <a:schemeClr val="accent2"/>
                          </a:solidFill>
                        </a:rPr>
                        <a:t>Example</a:t>
                      </a:r>
                      <a:endParaRPr lang="en-US" sz="2000" b="1" dirty="0">
                        <a:solidFill>
                          <a:schemeClr val="accent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468276">
                <a:tc>
                  <a:txBody>
                    <a:bodyPr/>
                    <a:lstStyle/>
                    <a:p>
                      <a:r>
                        <a:rPr lang="en-US" sz="2000" dirty="0" smtClean="0">
                          <a:solidFill>
                            <a:schemeClr val="accent3"/>
                          </a:solidFill>
                        </a:rPr>
                        <a:t>Matches for federally- or independently-funded research; research centers</a:t>
                      </a:r>
                      <a:endParaRPr lang="en-US" sz="2000" dirty="0">
                        <a:solidFill>
                          <a:schemeClr val="accent3"/>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468276">
                <a:tc>
                  <a:txBody>
                    <a:bodyPr/>
                    <a:lstStyle/>
                    <a:p>
                      <a:r>
                        <a:rPr lang="en-US" sz="2000" b="1" dirty="0" smtClean="0">
                          <a:solidFill>
                            <a:schemeClr val="accent2"/>
                          </a:solidFill>
                        </a:rPr>
                        <a:t>Calculation</a:t>
                      </a:r>
                      <a:endParaRPr lang="en-US" sz="2000" b="1" dirty="0">
                        <a:solidFill>
                          <a:schemeClr val="accent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808257">
                <a:tc>
                  <a:txBody>
                    <a:bodyPr/>
                    <a:lstStyle/>
                    <a:p>
                      <a:r>
                        <a:rPr lang="en-US" sz="2000" baseline="0" dirty="0" smtClean="0">
                          <a:solidFill>
                            <a:schemeClr val="accent3"/>
                          </a:solidFill>
                        </a:rPr>
                        <a:t>An institution’s previous year’s expenditures in research  × .25</a:t>
                      </a:r>
                      <a:endParaRPr lang="en-US" sz="2000" dirty="0">
                        <a:solidFill>
                          <a:schemeClr val="accent3"/>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62000"/>
          </a:xfrm>
        </p:spPr>
        <p:txBody>
          <a:bodyPr/>
          <a:lstStyle/>
          <a:p>
            <a:r>
              <a:rPr lang="en-US" dirty="0" smtClean="0"/>
              <a:t>Public Service</a:t>
            </a:r>
            <a:endParaRPr lang="en-US" dirty="0"/>
          </a:p>
        </p:txBody>
      </p:sp>
      <p:graphicFrame>
        <p:nvGraphicFramePr>
          <p:cNvPr id="7" name="Table 6"/>
          <p:cNvGraphicFramePr>
            <a:graphicFrameLocks noGrp="1"/>
          </p:cNvGraphicFramePr>
          <p:nvPr/>
        </p:nvGraphicFramePr>
        <p:xfrm>
          <a:off x="609600" y="2133600"/>
          <a:ext cx="7543800" cy="3581402"/>
        </p:xfrm>
        <a:graphic>
          <a:graphicData uri="http://schemas.openxmlformats.org/drawingml/2006/table">
            <a:tbl>
              <a:tblPr firstRow="1" bandRow="1">
                <a:tableStyleId>{5C22544A-7EE6-4342-B048-85BDC9FD1C3A}</a:tableStyleId>
              </a:tblPr>
              <a:tblGrid>
                <a:gridCol w="7543800"/>
              </a:tblGrid>
              <a:tr h="475084">
                <a:tc>
                  <a:txBody>
                    <a:bodyPr/>
                    <a:lstStyle/>
                    <a:p>
                      <a:r>
                        <a:rPr lang="en-US" sz="2000" b="1" dirty="0" smtClean="0">
                          <a:solidFill>
                            <a:schemeClr val="accent2"/>
                          </a:solidFill>
                        </a:rPr>
                        <a:t>Definition</a:t>
                      </a:r>
                      <a:endParaRPr lang="en-US" sz="2000" b="1" dirty="0">
                        <a:solidFill>
                          <a:schemeClr val="accent2"/>
                        </a:solidFill>
                      </a:endParaRPr>
                    </a:p>
                  </a:txBody>
                  <a:tcPr anchor="ctr">
                    <a:solidFill>
                      <a:schemeClr val="accent1">
                        <a:lumMod val="20000"/>
                        <a:lumOff val="80000"/>
                      </a:schemeClr>
                    </a:solidFill>
                  </a:tcPr>
                </a:tc>
              </a:tr>
              <a:tr h="840533">
                <a:tc>
                  <a:txBody>
                    <a:bodyPr/>
                    <a:lstStyle/>
                    <a:p>
                      <a:r>
                        <a:rPr lang="en-US" sz="2000" b="0" dirty="0" smtClean="0">
                          <a:solidFill>
                            <a:schemeClr val="accent3"/>
                          </a:solidFill>
                        </a:rPr>
                        <a:t>Separately</a:t>
                      </a:r>
                      <a:r>
                        <a:rPr lang="en-US" sz="2000" b="0" baseline="0" dirty="0" smtClean="0">
                          <a:solidFill>
                            <a:schemeClr val="accent3"/>
                          </a:solidFill>
                        </a:rPr>
                        <a:t> budgeted public service activities to provide non-instructional services for constituents external to the institution.</a:t>
                      </a:r>
                      <a:endParaRPr lang="en-US" sz="2000" b="0" dirty="0">
                        <a:solidFill>
                          <a:schemeClr val="accent3"/>
                        </a:solidFill>
                      </a:endParaRPr>
                    </a:p>
                  </a:txBody>
                  <a:tcPr anchor="ctr">
                    <a:solidFill>
                      <a:schemeClr val="bg1"/>
                    </a:solidFill>
                  </a:tcPr>
                </a:tc>
              </a:tr>
              <a:tr h="475084">
                <a:tc>
                  <a:txBody>
                    <a:bodyPr/>
                    <a:lstStyle/>
                    <a:p>
                      <a:r>
                        <a:rPr lang="en-US" sz="2000" b="1" dirty="0" smtClean="0">
                          <a:solidFill>
                            <a:schemeClr val="accent2"/>
                          </a:solidFill>
                        </a:rPr>
                        <a:t>Examples</a:t>
                      </a:r>
                      <a:endParaRPr lang="en-US" sz="2000" b="1" dirty="0">
                        <a:solidFill>
                          <a:schemeClr val="accent2"/>
                        </a:solidFill>
                      </a:endParaRPr>
                    </a:p>
                  </a:txBody>
                  <a:tcPr anchor="ctr">
                    <a:solidFill>
                      <a:schemeClr val="accent1">
                        <a:lumMod val="20000"/>
                        <a:lumOff val="80000"/>
                      </a:schemeClr>
                    </a:solidFill>
                  </a:tcPr>
                </a:tc>
              </a:tr>
              <a:tr h="475084">
                <a:tc>
                  <a:txBody>
                    <a:bodyPr/>
                    <a:lstStyle/>
                    <a:p>
                      <a:r>
                        <a:rPr lang="en-US" sz="2000" b="0" dirty="0" smtClean="0">
                          <a:solidFill>
                            <a:schemeClr val="accent3"/>
                          </a:solidFill>
                        </a:rPr>
                        <a:t>Community services, conferences</a:t>
                      </a:r>
                      <a:r>
                        <a:rPr lang="en-US" sz="2000" b="0" baseline="0" dirty="0" smtClean="0">
                          <a:solidFill>
                            <a:schemeClr val="accent3"/>
                          </a:solidFill>
                        </a:rPr>
                        <a:t>, public broadcasting.</a:t>
                      </a:r>
                      <a:endParaRPr lang="en-US" sz="2000" b="0" dirty="0">
                        <a:solidFill>
                          <a:schemeClr val="accent3"/>
                        </a:solidFill>
                      </a:endParaRPr>
                    </a:p>
                  </a:txBody>
                  <a:tcPr anchor="ctr">
                    <a:solidFill>
                      <a:schemeClr val="bg1"/>
                    </a:solidFill>
                  </a:tcPr>
                </a:tc>
              </a:tr>
              <a:tr h="475084">
                <a:tc>
                  <a:txBody>
                    <a:bodyPr/>
                    <a:lstStyle/>
                    <a:p>
                      <a:r>
                        <a:rPr lang="en-US" sz="2000" b="1" dirty="0" smtClean="0">
                          <a:solidFill>
                            <a:schemeClr val="accent2"/>
                          </a:solidFill>
                        </a:rPr>
                        <a:t>Calculation</a:t>
                      </a:r>
                      <a:endParaRPr lang="en-US" sz="2000" b="1" dirty="0">
                        <a:solidFill>
                          <a:schemeClr val="accent2"/>
                        </a:solidFill>
                      </a:endParaRPr>
                    </a:p>
                  </a:txBody>
                  <a:tcPr anchor="ctr">
                    <a:solidFill>
                      <a:schemeClr val="accent1">
                        <a:lumMod val="20000"/>
                        <a:lumOff val="80000"/>
                      </a:schemeClr>
                    </a:solidFill>
                  </a:tcPr>
                </a:tc>
              </a:tr>
              <a:tr h="840533">
                <a:tc>
                  <a:txBody>
                    <a:bodyPr/>
                    <a:lstStyle/>
                    <a:p>
                      <a:r>
                        <a:rPr lang="en-US" sz="2000" baseline="0" dirty="0" smtClean="0">
                          <a:solidFill>
                            <a:schemeClr val="accent3"/>
                          </a:solidFill>
                        </a:rPr>
                        <a:t>Median of sector peers’ public service expenditures by headcount × institution headcount. </a:t>
                      </a:r>
                      <a:endParaRPr lang="en-US" sz="2000" b="1" dirty="0">
                        <a:solidFill>
                          <a:schemeClr val="accent3"/>
                        </a:solidFill>
                      </a:endParaRPr>
                    </a:p>
                  </a:txBody>
                  <a:tcPr anchor="ctr">
                    <a:solidFill>
                      <a:schemeClr val="bg1"/>
                    </a:solidFill>
                  </a:tcPr>
                </a:tc>
              </a:tr>
            </a:tbl>
          </a:graphicData>
        </a:graphic>
      </p:graphicFrame>
      <p:sp>
        <p:nvSpPr>
          <p:cNvPr id="6" name="Content Placeholder 5"/>
          <p:cNvSpPr>
            <a:spLocks noGrp="1"/>
          </p:cNvSpPr>
          <p:nvPr>
            <p:ph idx="1"/>
          </p:nvPr>
        </p:nvSpPr>
        <p:spPr/>
        <p:txBody>
          <a:bodyPr/>
          <a:lstStyle/>
          <a:p>
            <a:pPr fontAlgn="t"/>
            <a:endParaRPr lang="en-US" b="1" dirty="0" smtClean="0"/>
          </a:p>
          <a:p>
            <a:pPr fontAlgn="t"/>
            <a:endParaRPr lang="en-US" dirty="0" smtClean="0"/>
          </a:p>
          <a:p>
            <a:pPr fontAlgn="t"/>
            <a:endParaRPr lang="en-US" dirty="0" smtClean="0"/>
          </a:p>
          <a:p>
            <a:pPr fontAlgn="t"/>
            <a:endParaRPr lang="en-US" dirty="0" smtClean="0"/>
          </a:p>
          <a:p>
            <a:pPr fontAlgn="t"/>
            <a:endParaRPr lang="en-US" dirty="0" smtClean="0"/>
          </a:p>
          <a:p>
            <a:pPr fontAlgn="t"/>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62000"/>
          </a:xfrm>
        </p:spPr>
        <p:txBody>
          <a:bodyPr/>
          <a:lstStyle/>
          <a:p>
            <a:r>
              <a:rPr lang="en-US" dirty="0" smtClean="0"/>
              <a:t>Academic Support</a:t>
            </a:r>
            <a:endParaRPr lang="en-US" dirty="0"/>
          </a:p>
        </p:txBody>
      </p:sp>
      <p:graphicFrame>
        <p:nvGraphicFramePr>
          <p:cNvPr id="6" name="Content Placeholder 5"/>
          <p:cNvGraphicFramePr>
            <a:graphicFrameLocks noGrp="1"/>
          </p:cNvGraphicFramePr>
          <p:nvPr>
            <p:ph idx="1"/>
          </p:nvPr>
        </p:nvGraphicFramePr>
        <p:xfrm>
          <a:off x="457200" y="2133600"/>
          <a:ext cx="8229600" cy="3957265"/>
        </p:xfrm>
        <a:graphic>
          <a:graphicData uri="http://schemas.openxmlformats.org/drawingml/2006/table">
            <a:tbl>
              <a:tblPr firstRow="1" bandRow="1">
                <a:tableStyleId>{5C22544A-7EE6-4342-B048-85BDC9FD1C3A}</a:tableStyleId>
              </a:tblPr>
              <a:tblGrid>
                <a:gridCol w="8229600"/>
              </a:tblGrid>
              <a:tr h="590285">
                <a:tc>
                  <a:txBody>
                    <a:bodyPr/>
                    <a:lstStyle/>
                    <a:p>
                      <a:r>
                        <a:rPr lang="en-US" sz="2000" dirty="0" smtClean="0">
                          <a:solidFill>
                            <a:schemeClr val="accent2"/>
                          </a:solidFill>
                        </a:rPr>
                        <a:t>Definition</a:t>
                      </a:r>
                      <a:endParaRPr lang="en-US" sz="2000" dirty="0">
                        <a:solidFill>
                          <a:schemeClr val="accent2"/>
                        </a:solidFill>
                      </a:endParaRPr>
                    </a:p>
                  </a:txBody>
                  <a:tcPr anchor="ctr">
                    <a:solidFill>
                      <a:schemeClr val="accent1">
                        <a:lumMod val="20000"/>
                        <a:lumOff val="80000"/>
                      </a:schemeClr>
                    </a:solidFill>
                  </a:tcPr>
                </a:tc>
              </a:tr>
              <a:tr h="590285">
                <a:tc>
                  <a:txBody>
                    <a:bodyPr/>
                    <a:lstStyle/>
                    <a:p>
                      <a:r>
                        <a:rPr lang="en-US" sz="2000" dirty="0" smtClean="0">
                          <a:solidFill>
                            <a:schemeClr val="accent3"/>
                          </a:solidFill>
                        </a:rPr>
                        <a:t>Activities and services</a:t>
                      </a:r>
                      <a:r>
                        <a:rPr lang="en-US" sz="2000" baseline="0" dirty="0" smtClean="0">
                          <a:solidFill>
                            <a:schemeClr val="accent3"/>
                          </a:solidFill>
                        </a:rPr>
                        <a:t> that support the institution’s primary mission.</a:t>
                      </a:r>
                      <a:endParaRPr lang="en-US" sz="2000" dirty="0">
                        <a:solidFill>
                          <a:schemeClr val="accent3"/>
                        </a:solidFill>
                      </a:endParaRPr>
                    </a:p>
                  </a:txBody>
                  <a:tcPr anchor="ctr">
                    <a:solidFill>
                      <a:schemeClr val="bg1"/>
                    </a:solidFill>
                  </a:tcPr>
                </a:tc>
              </a:tr>
              <a:tr h="590285">
                <a:tc>
                  <a:txBody>
                    <a:bodyPr/>
                    <a:lstStyle/>
                    <a:p>
                      <a:r>
                        <a:rPr lang="en-US" sz="2000" b="1" dirty="0" smtClean="0">
                          <a:solidFill>
                            <a:schemeClr val="accent2"/>
                          </a:solidFill>
                        </a:rPr>
                        <a:t>Examples</a:t>
                      </a:r>
                      <a:endParaRPr lang="en-US" sz="2000" b="1" dirty="0">
                        <a:solidFill>
                          <a:schemeClr val="accent2"/>
                        </a:solidFill>
                      </a:endParaRPr>
                    </a:p>
                  </a:txBody>
                  <a:tcPr anchor="ctr">
                    <a:solidFill>
                      <a:schemeClr val="accent1">
                        <a:lumMod val="20000"/>
                        <a:lumOff val="80000"/>
                      </a:schemeClr>
                    </a:solidFill>
                  </a:tcPr>
                </a:tc>
              </a:tr>
              <a:tr h="590285">
                <a:tc>
                  <a:txBody>
                    <a:bodyPr/>
                    <a:lstStyle/>
                    <a:p>
                      <a:r>
                        <a:rPr lang="en-US" sz="2000" dirty="0" smtClean="0">
                          <a:solidFill>
                            <a:schemeClr val="accent3"/>
                          </a:solidFill>
                        </a:rPr>
                        <a:t>Libraries, computer</a:t>
                      </a:r>
                      <a:r>
                        <a:rPr lang="en-US" sz="2000" baseline="0" dirty="0" smtClean="0">
                          <a:solidFill>
                            <a:schemeClr val="accent3"/>
                          </a:solidFill>
                        </a:rPr>
                        <a:t> labs, museums, dean’s offices</a:t>
                      </a:r>
                      <a:endParaRPr lang="en-US" sz="2000" dirty="0">
                        <a:solidFill>
                          <a:schemeClr val="accent3"/>
                        </a:solidFill>
                      </a:endParaRPr>
                    </a:p>
                  </a:txBody>
                  <a:tcPr anchor="ctr">
                    <a:solidFill>
                      <a:schemeClr val="bg1"/>
                    </a:solidFill>
                  </a:tcPr>
                </a:tc>
              </a:tr>
              <a:tr h="590285">
                <a:tc>
                  <a:txBody>
                    <a:bodyPr/>
                    <a:lstStyle/>
                    <a:p>
                      <a:r>
                        <a:rPr lang="en-US" sz="2000" b="1" dirty="0" smtClean="0">
                          <a:solidFill>
                            <a:schemeClr val="accent2"/>
                          </a:solidFill>
                        </a:rPr>
                        <a:t>Calculation</a:t>
                      </a:r>
                      <a:endParaRPr lang="en-US" sz="2000" b="1" dirty="0">
                        <a:solidFill>
                          <a:schemeClr val="accent2"/>
                        </a:solidFill>
                      </a:endParaRPr>
                    </a:p>
                  </a:txBody>
                  <a:tcPr anchor="ctr">
                    <a:solidFill>
                      <a:schemeClr val="accent1">
                        <a:lumMod val="20000"/>
                        <a:lumOff val="80000"/>
                      </a:schemeClr>
                    </a:solidFill>
                  </a:tcPr>
                </a:tc>
              </a:tr>
              <a:tr h="5902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aseline="0" dirty="0" smtClean="0">
                          <a:solidFill>
                            <a:schemeClr val="accent3"/>
                          </a:solidFill>
                        </a:rPr>
                        <a:t>Total for </a:t>
                      </a:r>
                      <a:r>
                        <a:rPr lang="en-US" sz="2000" dirty="0" smtClean="0">
                          <a:solidFill>
                            <a:schemeClr val="accent3"/>
                          </a:solidFill>
                        </a:rPr>
                        <a:t>instruction</a:t>
                      </a:r>
                      <a:r>
                        <a:rPr lang="en-US" sz="2000" baseline="0" dirty="0" smtClean="0">
                          <a:solidFill>
                            <a:schemeClr val="accent3"/>
                          </a:solidFill>
                        </a:rPr>
                        <a:t> + research + public service </a:t>
                      </a:r>
                      <a:r>
                        <a:rPr lang="en-US" sz="2000" dirty="0" smtClean="0">
                          <a:solidFill>
                            <a:schemeClr val="accent3"/>
                          </a:solidFill>
                        </a:rPr>
                        <a:t>× median percentage for academic support expenditures relative to sum </a:t>
                      </a:r>
                      <a:r>
                        <a:rPr lang="en-US" sz="2000" baseline="0" dirty="0" smtClean="0">
                          <a:solidFill>
                            <a:schemeClr val="accent3"/>
                          </a:solidFill>
                        </a:rPr>
                        <a:t> of  </a:t>
                      </a:r>
                      <a:r>
                        <a:rPr lang="en-US" sz="2000" dirty="0" smtClean="0">
                          <a:solidFill>
                            <a:schemeClr val="accent3"/>
                          </a:solidFill>
                        </a:rPr>
                        <a:t>instruction</a:t>
                      </a:r>
                      <a:r>
                        <a:rPr lang="en-US" sz="2000" baseline="0" dirty="0" smtClean="0">
                          <a:solidFill>
                            <a:schemeClr val="accent3"/>
                          </a:solidFill>
                        </a:rPr>
                        <a:t> + research + public service expenditures </a:t>
                      </a:r>
                      <a:r>
                        <a:rPr lang="en-US" sz="2000" dirty="0" smtClean="0">
                          <a:solidFill>
                            <a:schemeClr val="accent3"/>
                          </a:solidFill>
                        </a:rPr>
                        <a:t>for the sector peers.</a:t>
                      </a:r>
                    </a:p>
                  </a:txBody>
                  <a:tcPr anchor="ctr">
                    <a:solidFill>
                      <a:schemeClr val="bg1"/>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838200"/>
          </a:xfrm>
        </p:spPr>
        <p:txBody>
          <a:bodyPr/>
          <a:lstStyle/>
          <a:p>
            <a:r>
              <a:rPr lang="en-US" dirty="0" smtClean="0"/>
              <a:t>Student Services</a:t>
            </a:r>
            <a:endParaRPr lang="en-US" dirty="0"/>
          </a:p>
        </p:txBody>
      </p:sp>
      <p:graphicFrame>
        <p:nvGraphicFramePr>
          <p:cNvPr id="4" name="Content Placeholder 3"/>
          <p:cNvGraphicFramePr>
            <a:graphicFrameLocks noGrp="1"/>
          </p:cNvGraphicFramePr>
          <p:nvPr>
            <p:ph idx="1"/>
          </p:nvPr>
        </p:nvGraphicFramePr>
        <p:xfrm>
          <a:off x="457200" y="2133600"/>
          <a:ext cx="8229600" cy="3596640"/>
        </p:xfrm>
        <a:graphic>
          <a:graphicData uri="http://schemas.openxmlformats.org/drawingml/2006/table">
            <a:tbl>
              <a:tblPr firstRow="1" bandRow="1">
                <a:tableStyleId>{5C22544A-7EE6-4342-B048-85BDC9FD1C3A}</a:tableStyleId>
              </a:tblPr>
              <a:tblGrid>
                <a:gridCol w="8229600"/>
              </a:tblGrid>
              <a:tr h="370840">
                <a:tc>
                  <a:txBody>
                    <a:bodyPr/>
                    <a:lstStyle/>
                    <a:p>
                      <a:r>
                        <a:rPr lang="en-US" sz="2000" dirty="0" smtClean="0">
                          <a:solidFill>
                            <a:schemeClr val="accent2"/>
                          </a:solidFill>
                        </a:rPr>
                        <a:t>Definition</a:t>
                      </a:r>
                      <a:endParaRPr lang="en-US" sz="2000" dirty="0">
                        <a:solidFill>
                          <a:schemeClr val="accent2"/>
                        </a:solidFill>
                      </a:endParaRPr>
                    </a:p>
                  </a:txBody>
                  <a:tcPr>
                    <a:solidFill>
                      <a:schemeClr val="accent1">
                        <a:lumMod val="20000"/>
                        <a:lumOff val="80000"/>
                      </a:schemeClr>
                    </a:solidFill>
                  </a:tcPr>
                </a:tc>
              </a:tr>
              <a:tr h="370840">
                <a:tc>
                  <a:txBody>
                    <a:bodyPr/>
                    <a:lstStyle/>
                    <a:p>
                      <a:r>
                        <a:rPr lang="en-US" sz="2000" dirty="0" smtClean="0">
                          <a:solidFill>
                            <a:schemeClr val="accent3"/>
                          </a:solidFill>
                        </a:rPr>
                        <a:t>Activities that contribute to students’ emotional</a:t>
                      </a:r>
                      <a:r>
                        <a:rPr lang="en-US" sz="2000" baseline="0" dirty="0" smtClean="0">
                          <a:solidFill>
                            <a:schemeClr val="accent3"/>
                          </a:solidFill>
                        </a:rPr>
                        <a:t> and physical well-being and their intellectual, cultural, and social development outside of the classroom.</a:t>
                      </a:r>
                      <a:endParaRPr lang="en-US" sz="2000" dirty="0">
                        <a:solidFill>
                          <a:schemeClr val="accent3"/>
                        </a:solidFill>
                      </a:endParaRPr>
                    </a:p>
                  </a:txBody>
                  <a:tcPr>
                    <a:solidFill>
                      <a:schemeClr val="bg1"/>
                    </a:solidFill>
                  </a:tcPr>
                </a:tc>
              </a:tr>
              <a:tr h="370840">
                <a:tc>
                  <a:txBody>
                    <a:bodyPr/>
                    <a:lstStyle/>
                    <a:p>
                      <a:r>
                        <a:rPr lang="en-US" sz="2000" b="1" dirty="0" smtClean="0">
                          <a:solidFill>
                            <a:schemeClr val="accent2"/>
                          </a:solidFill>
                        </a:rPr>
                        <a:t>Examples</a:t>
                      </a:r>
                      <a:endParaRPr lang="en-US" sz="2000" b="1" dirty="0">
                        <a:solidFill>
                          <a:schemeClr val="accent2"/>
                        </a:solidFill>
                      </a:endParaRPr>
                    </a:p>
                  </a:txBody>
                  <a:tcPr>
                    <a:solidFill>
                      <a:schemeClr val="accent1">
                        <a:lumMod val="20000"/>
                        <a:lumOff val="80000"/>
                      </a:schemeClr>
                    </a:solidFill>
                  </a:tcPr>
                </a:tc>
              </a:tr>
              <a:tr h="370840">
                <a:tc>
                  <a:txBody>
                    <a:bodyPr/>
                    <a:lstStyle/>
                    <a:p>
                      <a:r>
                        <a:rPr lang="en-US" sz="2000" dirty="0" smtClean="0">
                          <a:solidFill>
                            <a:schemeClr val="accent3"/>
                          </a:solidFill>
                        </a:rPr>
                        <a:t>Student activities and organizations, cultural events, student</a:t>
                      </a:r>
                      <a:r>
                        <a:rPr lang="en-US" sz="2000" baseline="0" dirty="0" smtClean="0">
                          <a:solidFill>
                            <a:schemeClr val="accent3"/>
                          </a:solidFill>
                        </a:rPr>
                        <a:t> publications, and intramural sports.</a:t>
                      </a:r>
                      <a:endParaRPr lang="en-US" sz="2000" dirty="0">
                        <a:solidFill>
                          <a:schemeClr val="accent3"/>
                        </a:solidFill>
                      </a:endParaRPr>
                    </a:p>
                  </a:txBody>
                  <a:tcPr>
                    <a:solidFill>
                      <a:schemeClr val="bg1"/>
                    </a:solidFill>
                  </a:tcPr>
                </a:tc>
              </a:tr>
              <a:tr h="370840">
                <a:tc>
                  <a:txBody>
                    <a:bodyPr/>
                    <a:lstStyle/>
                    <a:p>
                      <a:r>
                        <a:rPr lang="en-US" sz="2000" b="1" dirty="0" smtClean="0">
                          <a:solidFill>
                            <a:schemeClr val="accent2"/>
                          </a:solidFill>
                        </a:rPr>
                        <a:t>Calculation</a:t>
                      </a:r>
                      <a:endParaRPr lang="en-US" sz="2000" b="1" dirty="0">
                        <a:solidFill>
                          <a:schemeClr val="accent2"/>
                        </a:solidFill>
                      </a:endParaRPr>
                    </a:p>
                  </a:txBody>
                  <a:tcPr>
                    <a:solidFill>
                      <a:schemeClr val="accent1">
                        <a:lumMod val="20000"/>
                        <a:lumOff val="80000"/>
                      </a:schemeClr>
                    </a:solidFill>
                  </a:tcPr>
                </a:tc>
              </a:tr>
              <a:tr h="370840">
                <a:tc>
                  <a:txBody>
                    <a:bodyPr/>
                    <a:lstStyle/>
                    <a:p>
                      <a:r>
                        <a:rPr lang="en-US" sz="2000" dirty="0" smtClean="0">
                          <a:solidFill>
                            <a:schemeClr val="accent3"/>
                          </a:solidFill>
                        </a:rPr>
                        <a:t>Median of student services expenditures by headcount</a:t>
                      </a:r>
                      <a:r>
                        <a:rPr lang="en-US" sz="2000" baseline="0" dirty="0" smtClean="0">
                          <a:solidFill>
                            <a:schemeClr val="accent3"/>
                          </a:solidFill>
                        </a:rPr>
                        <a:t> for sector peers × headcount for each institution.</a:t>
                      </a:r>
                      <a:endParaRPr lang="en-US" sz="2000" dirty="0">
                        <a:solidFill>
                          <a:schemeClr val="accent3"/>
                        </a:solidFill>
                      </a:endParaRPr>
                    </a:p>
                  </a:txBody>
                  <a:tcPr>
                    <a:solidFill>
                      <a:schemeClr val="bg1"/>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838200"/>
          </a:xfrm>
        </p:spPr>
        <p:txBody>
          <a:bodyPr/>
          <a:lstStyle/>
          <a:p>
            <a:r>
              <a:rPr lang="en-US" dirty="0" smtClean="0"/>
              <a:t>Institutional Support</a:t>
            </a:r>
            <a:endParaRPr lang="en-US" dirty="0"/>
          </a:p>
        </p:txBody>
      </p:sp>
      <p:graphicFrame>
        <p:nvGraphicFramePr>
          <p:cNvPr id="4" name="Content Placeholder 3"/>
          <p:cNvGraphicFramePr>
            <a:graphicFrameLocks noGrp="1"/>
          </p:cNvGraphicFramePr>
          <p:nvPr>
            <p:ph idx="1"/>
          </p:nvPr>
        </p:nvGraphicFramePr>
        <p:xfrm>
          <a:off x="457200" y="2133600"/>
          <a:ext cx="8229600" cy="4140664"/>
        </p:xfrm>
        <a:graphic>
          <a:graphicData uri="http://schemas.openxmlformats.org/drawingml/2006/table">
            <a:tbl>
              <a:tblPr firstRow="1" bandRow="1">
                <a:tableStyleId>{5C22544A-7EE6-4342-B048-85BDC9FD1C3A}</a:tableStyleId>
              </a:tblPr>
              <a:tblGrid>
                <a:gridCol w="8229600"/>
              </a:tblGrid>
              <a:tr h="532246">
                <a:tc>
                  <a:txBody>
                    <a:bodyPr/>
                    <a:lstStyle/>
                    <a:p>
                      <a:r>
                        <a:rPr lang="en-US" sz="2000" dirty="0" smtClean="0">
                          <a:solidFill>
                            <a:schemeClr val="accent2"/>
                          </a:solidFill>
                        </a:rPr>
                        <a:t>Definition</a:t>
                      </a:r>
                      <a:endParaRPr lang="en-US" sz="2000" dirty="0">
                        <a:solidFill>
                          <a:schemeClr val="accent2"/>
                        </a:solidFill>
                      </a:endParaRPr>
                    </a:p>
                  </a:txBody>
                  <a:tcPr anchor="ctr">
                    <a:solidFill>
                      <a:schemeClr val="accent1">
                        <a:lumMod val="20000"/>
                        <a:lumOff val="80000"/>
                      </a:schemeClr>
                    </a:solidFill>
                  </a:tcPr>
                </a:tc>
              </a:tr>
              <a:tr h="532246">
                <a:tc>
                  <a:txBody>
                    <a:bodyPr/>
                    <a:lstStyle/>
                    <a:p>
                      <a:r>
                        <a:rPr lang="en-US" sz="2000" dirty="0" smtClean="0">
                          <a:solidFill>
                            <a:schemeClr val="accent3"/>
                          </a:solidFill>
                        </a:rPr>
                        <a:t>Day-to-day operational support of the institution.</a:t>
                      </a:r>
                      <a:endParaRPr lang="en-US" sz="2000" dirty="0">
                        <a:solidFill>
                          <a:schemeClr val="accent3"/>
                        </a:solidFill>
                      </a:endParaRPr>
                    </a:p>
                  </a:txBody>
                  <a:tcPr anchor="ctr">
                    <a:solidFill>
                      <a:schemeClr val="bg1"/>
                    </a:solidFill>
                  </a:tcPr>
                </a:tc>
              </a:tr>
              <a:tr h="532246">
                <a:tc>
                  <a:txBody>
                    <a:bodyPr/>
                    <a:lstStyle/>
                    <a:p>
                      <a:r>
                        <a:rPr lang="en-US" sz="2000" b="1" dirty="0" smtClean="0">
                          <a:solidFill>
                            <a:schemeClr val="accent2"/>
                          </a:solidFill>
                        </a:rPr>
                        <a:t>Examples</a:t>
                      </a:r>
                      <a:endParaRPr lang="en-US" sz="2000" b="1" dirty="0">
                        <a:solidFill>
                          <a:schemeClr val="accent2"/>
                        </a:solidFill>
                      </a:endParaRPr>
                    </a:p>
                  </a:txBody>
                  <a:tcPr anchor="ctr">
                    <a:solidFill>
                      <a:schemeClr val="accent1">
                        <a:lumMod val="20000"/>
                        <a:lumOff val="80000"/>
                      </a:schemeClr>
                    </a:solidFill>
                  </a:tcPr>
                </a:tc>
              </a:tr>
              <a:tr h="969519">
                <a:tc>
                  <a:txBody>
                    <a:bodyPr/>
                    <a:lstStyle/>
                    <a:p>
                      <a:r>
                        <a:rPr kumimoji="0" lang="en-US" sz="2000" kern="1200" baseline="0" dirty="0" smtClean="0">
                          <a:solidFill>
                            <a:schemeClr val="accent3"/>
                          </a:solidFill>
                          <a:latin typeface="+mn-lt"/>
                          <a:ea typeface="+mn-ea"/>
                          <a:cs typeface="+mn-cs"/>
                        </a:rPr>
                        <a:t>Central administration, legal and fiscal operations, space</a:t>
                      </a:r>
                    </a:p>
                    <a:p>
                      <a:r>
                        <a:rPr kumimoji="0" lang="en-US" sz="2000" kern="1200" baseline="0" dirty="0" smtClean="0">
                          <a:solidFill>
                            <a:schemeClr val="accent3"/>
                          </a:solidFill>
                          <a:latin typeface="+mn-lt"/>
                          <a:ea typeface="+mn-ea"/>
                          <a:cs typeface="+mn-cs"/>
                        </a:rPr>
                        <a:t>management, purchasing and printing, public relations and development.</a:t>
                      </a:r>
                      <a:endParaRPr lang="en-US" sz="2000" dirty="0">
                        <a:solidFill>
                          <a:schemeClr val="accent3"/>
                        </a:solidFill>
                      </a:endParaRPr>
                    </a:p>
                  </a:txBody>
                  <a:tcPr anchor="ctr">
                    <a:solidFill>
                      <a:schemeClr val="bg1"/>
                    </a:solidFill>
                  </a:tcPr>
                </a:tc>
              </a:tr>
              <a:tr h="532246">
                <a:tc>
                  <a:txBody>
                    <a:bodyPr/>
                    <a:lstStyle/>
                    <a:p>
                      <a:r>
                        <a:rPr lang="en-US" sz="2000" b="1" dirty="0" smtClean="0">
                          <a:solidFill>
                            <a:schemeClr val="accent2"/>
                          </a:solidFill>
                        </a:rPr>
                        <a:t>Calculation</a:t>
                      </a:r>
                      <a:endParaRPr lang="en-US" sz="2000" b="1" dirty="0">
                        <a:solidFill>
                          <a:schemeClr val="accent2"/>
                        </a:solidFill>
                      </a:endParaRPr>
                    </a:p>
                  </a:txBody>
                  <a:tcPr anchor="ctr">
                    <a:solidFill>
                      <a:schemeClr val="accent1">
                        <a:lumMod val="20000"/>
                        <a:lumOff val="80000"/>
                      </a:schemeClr>
                    </a:solidFill>
                  </a:tcPr>
                </a:tc>
              </a:tr>
              <a:tr h="969519">
                <a:tc>
                  <a:txBody>
                    <a:bodyPr/>
                    <a:lstStyle/>
                    <a:p>
                      <a:r>
                        <a:rPr lang="en-US" sz="2000" dirty="0" smtClean="0">
                          <a:solidFill>
                            <a:schemeClr val="accent3"/>
                          </a:solidFill>
                        </a:rPr>
                        <a:t>Total of other five</a:t>
                      </a:r>
                      <a:r>
                        <a:rPr lang="en-US" sz="2000" baseline="0" dirty="0" smtClean="0">
                          <a:solidFill>
                            <a:schemeClr val="accent3"/>
                          </a:solidFill>
                        </a:rPr>
                        <a:t> </a:t>
                      </a:r>
                      <a:r>
                        <a:rPr lang="en-US" sz="2000" dirty="0" smtClean="0">
                          <a:solidFill>
                            <a:schemeClr val="accent3"/>
                          </a:solidFill>
                        </a:rPr>
                        <a:t>categories × median percentage for institutional support expenditures relative to expenditures</a:t>
                      </a:r>
                      <a:r>
                        <a:rPr lang="en-US" sz="2000" baseline="0" dirty="0" smtClean="0">
                          <a:solidFill>
                            <a:schemeClr val="accent3"/>
                          </a:solidFill>
                        </a:rPr>
                        <a:t> in the</a:t>
                      </a:r>
                      <a:r>
                        <a:rPr lang="en-US" sz="2000" dirty="0" smtClean="0">
                          <a:solidFill>
                            <a:schemeClr val="accent3"/>
                          </a:solidFill>
                        </a:rPr>
                        <a:t> other five categories for the sector peers.</a:t>
                      </a:r>
                      <a:endParaRPr lang="en-US" sz="2000" dirty="0">
                        <a:solidFill>
                          <a:schemeClr val="accent3"/>
                        </a:solidFill>
                      </a:endParaRPr>
                    </a:p>
                  </a:txBody>
                  <a:tcPr anchor="ctr">
                    <a:solidFill>
                      <a:schemeClr val="bg1"/>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143000"/>
            <a:ext cx="7086600" cy="4185761"/>
          </a:xfrm>
          <a:prstGeom prst="rect">
            <a:avLst/>
          </a:prstGeom>
          <a:noFill/>
        </p:spPr>
        <p:txBody>
          <a:bodyPr wrap="square" rtlCol="0">
            <a:spAutoFit/>
          </a:bodyPr>
          <a:lstStyle/>
          <a:p>
            <a:r>
              <a:rPr lang="en-US" sz="3200" dirty="0" smtClean="0">
                <a:latin typeface="+mj-lt"/>
              </a:rPr>
              <a:t>HB 1731 (2012)</a:t>
            </a:r>
          </a:p>
          <a:p>
            <a:endParaRPr lang="en-US" dirty="0" smtClean="0"/>
          </a:p>
          <a:p>
            <a:pPr>
              <a:lnSpc>
                <a:spcPct val="150000"/>
              </a:lnSpc>
            </a:pPr>
            <a:r>
              <a:rPr lang="en-US" sz="2400" dirty="0" smtClean="0">
                <a:solidFill>
                  <a:schemeClr val="accent2"/>
                </a:solidFill>
              </a:rPr>
              <a:t>Section 2. The joint committee on education shall develop a comprehensive funding formula for Missouri public institutions of higher education by December 31, 2013. The General Assembly shall implement a funding formula beginning in fiscal year 2015.</a:t>
            </a:r>
            <a:endParaRPr lang="en-US" sz="2400" dirty="0">
              <a:solidFill>
                <a:schemeClr val="accent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14400"/>
          </a:xfrm>
        </p:spPr>
        <p:txBody>
          <a:bodyPr>
            <a:normAutofit/>
          </a:bodyPr>
          <a:lstStyle/>
          <a:p>
            <a:r>
              <a:rPr lang="en-US" dirty="0" smtClean="0"/>
              <a:t>State Share of Operating Estimate</a:t>
            </a:r>
            <a:endParaRPr lang="en-US" dirty="0"/>
          </a:p>
        </p:txBody>
      </p:sp>
      <p:sp>
        <p:nvSpPr>
          <p:cNvPr id="3" name="Content Placeholder 2"/>
          <p:cNvSpPr>
            <a:spLocks noGrp="1"/>
          </p:cNvSpPr>
          <p:nvPr>
            <p:ph idx="1"/>
          </p:nvPr>
        </p:nvSpPr>
        <p:spPr>
          <a:xfrm>
            <a:off x="457200" y="2057400"/>
            <a:ext cx="8229600" cy="3810000"/>
          </a:xfrm>
        </p:spPr>
        <p:txBody>
          <a:bodyPr>
            <a:normAutofit fontScale="85000" lnSpcReduction="20000"/>
          </a:bodyPr>
          <a:lstStyle/>
          <a:p>
            <a:pPr>
              <a:buNone/>
            </a:pPr>
            <a:r>
              <a:rPr lang="en-US" dirty="0" smtClean="0"/>
              <a:t> </a:t>
            </a:r>
          </a:p>
          <a:p>
            <a:pPr>
              <a:buNone/>
            </a:pPr>
            <a:r>
              <a:rPr lang="en-US" sz="2300" b="1" i="1" dirty="0" smtClean="0">
                <a:solidFill>
                  <a:schemeClr val="accent6"/>
                </a:solidFill>
              </a:rPr>
              <a:t>Baccalaureate, Master’s, and Research Sectors; Linn State Technical College</a:t>
            </a:r>
            <a:endParaRPr lang="en-US" sz="2300" dirty="0" smtClean="0">
              <a:solidFill>
                <a:schemeClr val="accent6"/>
              </a:solidFill>
            </a:endParaRPr>
          </a:p>
          <a:p>
            <a:pPr>
              <a:buNone/>
            </a:pPr>
            <a:r>
              <a:rPr lang="en-US" sz="2300" dirty="0" smtClean="0"/>
              <a:t> </a:t>
            </a:r>
          </a:p>
          <a:p>
            <a:pPr>
              <a:buNone/>
            </a:pPr>
            <a:r>
              <a:rPr lang="en-US" sz="2300" dirty="0" smtClean="0">
                <a:solidFill>
                  <a:schemeClr val="accent3"/>
                </a:solidFill>
              </a:rPr>
              <a:t>(Instruction + Research + Public Service + Academic Support + Student Services + Institutional Support) × 0.35 =</a:t>
            </a:r>
          </a:p>
          <a:p>
            <a:pPr>
              <a:buNone/>
            </a:pPr>
            <a:r>
              <a:rPr lang="en-US" sz="2300" dirty="0" smtClean="0">
                <a:solidFill>
                  <a:schemeClr val="accent3"/>
                </a:solidFill>
              </a:rPr>
              <a:t>State Share of Operating Budget Estimate</a:t>
            </a:r>
          </a:p>
          <a:p>
            <a:pPr>
              <a:buNone/>
            </a:pPr>
            <a:r>
              <a:rPr lang="en-US" sz="2300" dirty="0" smtClean="0"/>
              <a:t> </a:t>
            </a:r>
          </a:p>
          <a:p>
            <a:pPr>
              <a:buNone/>
            </a:pPr>
            <a:r>
              <a:rPr lang="en-US" sz="2300" dirty="0" smtClean="0"/>
              <a:t>  </a:t>
            </a:r>
            <a:r>
              <a:rPr lang="en-US" sz="2300" b="1" i="1" dirty="0" smtClean="0">
                <a:solidFill>
                  <a:schemeClr val="accent6"/>
                </a:solidFill>
              </a:rPr>
              <a:t>Associate’s Sector</a:t>
            </a:r>
            <a:endParaRPr lang="en-US" sz="2300" dirty="0" smtClean="0">
              <a:solidFill>
                <a:schemeClr val="accent6"/>
              </a:solidFill>
            </a:endParaRPr>
          </a:p>
          <a:p>
            <a:pPr>
              <a:buNone/>
            </a:pPr>
            <a:r>
              <a:rPr lang="en-US" sz="2300" dirty="0" smtClean="0"/>
              <a:t> </a:t>
            </a:r>
          </a:p>
          <a:p>
            <a:pPr>
              <a:buNone/>
            </a:pPr>
            <a:r>
              <a:rPr lang="en-US" sz="2300" dirty="0" smtClean="0">
                <a:solidFill>
                  <a:schemeClr val="accent3"/>
                </a:solidFill>
              </a:rPr>
              <a:t>{(Instruction + Research + Public Service + Academic Support + Student Services + Institutional Support)– Local Revenue} × 0.35 = </a:t>
            </a:r>
          </a:p>
          <a:p>
            <a:pPr>
              <a:buNone/>
            </a:pPr>
            <a:r>
              <a:rPr lang="en-US" sz="2300" dirty="0" smtClean="0">
                <a:solidFill>
                  <a:schemeClr val="accent3"/>
                </a:solidFill>
              </a:rPr>
              <a:t>State Share of Operating Budget Estimate</a:t>
            </a:r>
          </a:p>
          <a:p>
            <a:pPr marL="401638" lvl="1" indent="-401638">
              <a:buNone/>
            </a:pPr>
            <a:endParaRPr lang="en-US" sz="1800" dirty="0" smtClean="0">
              <a:solidFill>
                <a:schemeClr val="accent3"/>
              </a:solidFill>
            </a:endParaRPr>
          </a:p>
          <a:p>
            <a:pPr lvl="1">
              <a:buNone/>
            </a:pP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Incorporating Performance Funding</a:t>
            </a:r>
            <a:endParaRPr lang="en-US" dirty="0"/>
          </a:p>
        </p:txBody>
      </p:sp>
      <p:sp>
        <p:nvSpPr>
          <p:cNvPr id="3" name="Content Placeholder 2"/>
          <p:cNvSpPr>
            <a:spLocks noGrp="1"/>
          </p:cNvSpPr>
          <p:nvPr>
            <p:ph idx="1"/>
          </p:nvPr>
        </p:nvSpPr>
        <p:spPr>
          <a:xfrm>
            <a:off x="457200" y="2133600"/>
            <a:ext cx="8229600" cy="2743200"/>
          </a:xfrm>
        </p:spPr>
        <p:txBody>
          <a:bodyPr>
            <a:normAutofit fontScale="92500"/>
          </a:bodyPr>
          <a:lstStyle/>
          <a:p>
            <a:pPr>
              <a:buClr>
                <a:schemeClr val="accent2"/>
              </a:buClr>
            </a:pPr>
            <a:r>
              <a:rPr lang="en-US" sz="2600" dirty="0" smtClean="0">
                <a:solidFill>
                  <a:schemeClr val="accent2"/>
                </a:solidFill>
              </a:rPr>
              <a:t>90% of the state share of the operating budget estimate will be automatically included in the appropriations request. </a:t>
            </a:r>
          </a:p>
          <a:p>
            <a:pPr>
              <a:buClr>
                <a:schemeClr val="accent2"/>
              </a:buClr>
              <a:buNone/>
            </a:pPr>
            <a:endParaRPr lang="en-US" sz="2600" dirty="0" smtClean="0">
              <a:solidFill>
                <a:schemeClr val="accent2"/>
              </a:solidFill>
            </a:endParaRPr>
          </a:p>
          <a:p>
            <a:pPr>
              <a:buClr>
                <a:schemeClr val="accent2"/>
              </a:buClr>
            </a:pPr>
            <a:r>
              <a:rPr lang="en-US" sz="2600" dirty="0" smtClean="0">
                <a:solidFill>
                  <a:schemeClr val="accent2"/>
                </a:solidFill>
              </a:rPr>
              <a:t>The remaining 10% of the state share of the operating budget estimate will be based on performance funding earned (0, 20, 40, 60, 80, or 100%).</a:t>
            </a:r>
          </a:p>
          <a:p>
            <a:pPr>
              <a:buNone/>
            </a:pPr>
            <a:endParaRPr lang="en-US" b="1" dirty="0" smtClean="0">
              <a:solidFill>
                <a:schemeClr val="accent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normAutofit/>
          </a:bodyPr>
          <a:lstStyle/>
          <a:p>
            <a:r>
              <a:rPr lang="en-US" dirty="0" smtClean="0"/>
              <a:t>The Funding Model</a:t>
            </a:r>
            <a:endParaRPr lang="en-US" dirty="0"/>
          </a:p>
        </p:txBody>
      </p:sp>
      <p:sp>
        <p:nvSpPr>
          <p:cNvPr id="3" name="Content Placeholder 2"/>
          <p:cNvSpPr>
            <a:spLocks noGrp="1"/>
          </p:cNvSpPr>
          <p:nvPr>
            <p:ph idx="1"/>
          </p:nvPr>
        </p:nvSpPr>
        <p:spPr>
          <a:xfrm>
            <a:off x="457200" y="2209800"/>
            <a:ext cx="8229600" cy="3581400"/>
          </a:xfrm>
        </p:spPr>
        <p:txBody>
          <a:bodyPr>
            <a:normAutofit fontScale="92500" lnSpcReduction="20000"/>
          </a:bodyPr>
          <a:lstStyle/>
          <a:p>
            <a:pPr>
              <a:buClr>
                <a:schemeClr val="accent2"/>
              </a:buClr>
            </a:pPr>
            <a:r>
              <a:rPr lang="en-US" sz="2600" dirty="0" smtClean="0">
                <a:solidFill>
                  <a:schemeClr val="accent2"/>
                </a:solidFill>
              </a:rPr>
              <a:t>Is grounded in strong public policy rationale.</a:t>
            </a:r>
          </a:p>
          <a:p>
            <a:pPr>
              <a:buClr>
                <a:schemeClr val="accent2"/>
              </a:buClr>
            </a:pPr>
            <a:endParaRPr lang="en-US" sz="2600" dirty="0" smtClean="0">
              <a:solidFill>
                <a:schemeClr val="accent2"/>
              </a:solidFill>
            </a:endParaRPr>
          </a:p>
          <a:p>
            <a:pPr>
              <a:buClr>
                <a:schemeClr val="accent2"/>
              </a:buClr>
            </a:pPr>
            <a:r>
              <a:rPr lang="en-US" sz="2600" dirty="0" smtClean="0">
                <a:solidFill>
                  <a:schemeClr val="accent2"/>
                </a:solidFill>
              </a:rPr>
              <a:t>Considers inputs and outcomes.</a:t>
            </a:r>
          </a:p>
          <a:p>
            <a:pPr>
              <a:buClr>
                <a:schemeClr val="accent2"/>
              </a:buClr>
            </a:pPr>
            <a:endParaRPr lang="en-US" sz="2600" dirty="0" smtClean="0">
              <a:solidFill>
                <a:schemeClr val="accent2"/>
              </a:solidFill>
            </a:endParaRPr>
          </a:p>
          <a:p>
            <a:pPr>
              <a:buClr>
                <a:schemeClr val="accent2"/>
              </a:buClr>
            </a:pPr>
            <a:r>
              <a:rPr lang="en-US" sz="2600" dirty="0" smtClean="0">
                <a:solidFill>
                  <a:schemeClr val="accent2"/>
                </a:solidFill>
              </a:rPr>
              <a:t>Balances transparency and simplicity with acknowledgement of the diversity and complexity of institutions.</a:t>
            </a:r>
          </a:p>
          <a:p>
            <a:pPr>
              <a:buClr>
                <a:schemeClr val="accent2"/>
              </a:buClr>
              <a:buNone/>
            </a:pPr>
            <a:endParaRPr lang="en-US" sz="2600" dirty="0" smtClean="0">
              <a:solidFill>
                <a:schemeClr val="accent2"/>
              </a:solidFill>
            </a:endParaRPr>
          </a:p>
          <a:p>
            <a:pPr>
              <a:buClr>
                <a:schemeClr val="accent2"/>
              </a:buClr>
            </a:pPr>
            <a:r>
              <a:rPr lang="en-US" sz="2600" dirty="0" smtClean="0">
                <a:solidFill>
                  <a:schemeClr val="accent2"/>
                </a:solidFill>
              </a:rPr>
              <a:t>Incorporates work from the 2007 COPHE workgroup and the 2010 HEPF taskforce. </a:t>
            </a:r>
          </a:p>
          <a:p>
            <a:pPr>
              <a:buClr>
                <a:schemeClr val="accent2"/>
              </a:buClr>
            </a:pPr>
            <a:endParaRPr lang="en-US" sz="3100" dirty="0" smtClean="0">
              <a:solidFill>
                <a:schemeClr val="accent2"/>
              </a:solidFill>
            </a:endParaRPr>
          </a:p>
          <a:p>
            <a:pPr>
              <a:buClr>
                <a:schemeClr val="accent2"/>
              </a:buClr>
            </a:pPr>
            <a:endParaRPr lang="en-US" sz="3100" dirty="0" smtClean="0">
              <a:solidFill>
                <a:schemeClr val="accent2"/>
              </a:solidFill>
            </a:endParaRPr>
          </a:p>
          <a:p>
            <a:pPr>
              <a:buClr>
                <a:schemeClr val="accent2"/>
              </a:buClr>
            </a:pPr>
            <a:endParaRPr lang="en-US" sz="3100" dirty="0" smtClean="0">
              <a:solidFill>
                <a:schemeClr val="accent2"/>
              </a:solidFill>
            </a:endParaRP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914400"/>
          </a:xfrm>
        </p:spPr>
        <p:txBody>
          <a:bodyPr/>
          <a:lstStyle/>
          <a:p>
            <a:r>
              <a:rPr lang="en-US" dirty="0" smtClean="0"/>
              <a:t>The Funding Model </a:t>
            </a:r>
            <a:r>
              <a:rPr lang="en-US" sz="2400" dirty="0" smtClean="0"/>
              <a:t>(continued)</a:t>
            </a:r>
            <a:endParaRPr lang="en-US" sz="2400" dirty="0"/>
          </a:p>
        </p:txBody>
      </p:sp>
      <p:sp>
        <p:nvSpPr>
          <p:cNvPr id="3" name="Content Placeholder 2"/>
          <p:cNvSpPr>
            <a:spLocks noGrp="1"/>
          </p:cNvSpPr>
          <p:nvPr>
            <p:ph idx="1"/>
          </p:nvPr>
        </p:nvSpPr>
        <p:spPr>
          <a:xfrm>
            <a:off x="457200" y="2209800"/>
            <a:ext cx="8229600" cy="4191000"/>
          </a:xfrm>
        </p:spPr>
        <p:txBody>
          <a:bodyPr>
            <a:normAutofit fontScale="85000" lnSpcReduction="20000"/>
          </a:bodyPr>
          <a:lstStyle/>
          <a:p>
            <a:pPr>
              <a:buClr>
                <a:schemeClr val="accent2"/>
              </a:buClr>
            </a:pPr>
            <a:r>
              <a:rPr lang="en-US" sz="2400" dirty="0" smtClean="0">
                <a:solidFill>
                  <a:schemeClr val="accent2"/>
                </a:solidFill>
              </a:rPr>
              <a:t>Makes an effort to avoid large shifts in funding by suggesting three-year rolling averages, a five-year phase in, and a stop-loss provision.</a:t>
            </a:r>
          </a:p>
          <a:p>
            <a:pPr>
              <a:buClr>
                <a:schemeClr val="accent2"/>
              </a:buClr>
            </a:pPr>
            <a:endParaRPr lang="en-US" sz="2400" dirty="0" smtClean="0">
              <a:solidFill>
                <a:schemeClr val="accent2"/>
              </a:solidFill>
            </a:endParaRPr>
          </a:p>
          <a:p>
            <a:pPr>
              <a:buClr>
                <a:schemeClr val="accent2"/>
              </a:buClr>
            </a:pPr>
            <a:r>
              <a:rPr lang="en-US" sz="2400" dirty="0" smtClean="0">
                <a:solidFill>
                  <a:schemeClr val="accent2"/>
                </a:solidFill>
              </a:rPr>
              <a:t>Calls for review and updates to peer comparison data and elements of the model at regular five-year intervals.</a:t>
            </a:r>
            <a:r>
              <a:rPr lang="en-US" sz="2400" i="1" dirty="0" smtClean="0">
                <a:solidFill>
                  <a:schemeClr val="accent2"/>
                </a:solidFill>
              </a:rPr>
              <a:t> </a:t>
            </a:r>
          </a:p>
          <a:p>
            <a:pPr>
              <a:buClr>
                <a:schemeClr val="accent2"/>
              </a:buClr>
            </a:pPr>
            <a:endParaRPr lang="en-US" sz="2400" i="1" dirty="0" smtClean="0">
              <a:solidFill>
                <a:schemeClr val="accent2"/>
              </a:solidFill>
            </a:endParaRPr>
          </a:p>
          <a:p>
            <a:pPr>
              <a:buClr>
                <a:schemeClr val="accent2"/>
              </a:buClr>
              <a:buNone/>
            </a:pPr>
            <a:r>
              <a:rPr lang="en-US" sz="2400" b="1" dirty="0" smtClean="0">
                <a:solidFill>
                  <a:schemeClr val="accent3"/>
                </a:solidFill>
              </a:rPr>
              <a:t>In addition the model</a:t>
            </a:r>
          </a:p>
          <a:p>
            <a:pPr>
              <a:buClr>
                <a:schemeClr val="accent2"/>
              </a:buClr>
            </a:pPr>
            <a:endParaRPr lang="en-US" sz="2400" i="1" dirty="0" smtClean="0">
              <a:solidFill>
                <a:schemeClr val="accent3"/>
              </a:solidFill>
            </a:endParaRPr>
          </a:p>
          <a:p>
            <a:r>
              <a:rPr lang="en-US" sz="2400" i="1" dirty="0" smtClean="0">
                <a:solidFill>
                  <a:schemeClr val="accent3"/>
                </a:solidFill>
              </a:rPr>
              <a:t>Is not</a:t>
            </a:r>
            <a:r>
              <a:rPr lang="en-US" sz="2400" dirty="0" smtClean="0">
                <a:solidFill>
                  <a:schemeClr val="accent3"/>
                </a:solidFill>
              </a:rPr>
              <a:t> controlled by historic funding levels or inflationary increases.</a:t>
            </a:r>
          </a:p>
          <a:p>
            <a:endParaRPr lang="en-US" sz="2400" dirty="0" smtClean="0">
              <a:solidFill>
                <a:schemeClr val="accent3"/>
              </a:solidFill>
            </a:endParaRPr>
          </a:p>
          <a:p>
            <a:r>
              <a:rPr lang="en-US" sz="2400" i="1" dirty="0" smtClean="0">
                <a:solidFill>
                  <a:schemeClr val="accent3"/>
                </a:solidFill>
              </a:rPr>
              <a:t>Does not </a:t>
            </a:r>
            <a:r>
              <a:rPr lang="en-US" sz="2400" dirty="0" smtClean="0">
                <a:solidFill>
                  <a:schemeClr val="accent3"/>
                </a:solidFill>
              </a:rPr>
              <a:t>unjustly favor or disadvantage any individual institution or sector.</a:t>
            </a:r>
          </a:p>
          <a:p>
            <a:endParaRPr lang="en-US" sz="2400" dirty="0" smtClean="0">
              <a:solidFill>
                <a:schemeClr val="accent3"/>
              </a:solidFill>
            </a:endParaRPr>
          </a:p>
          <a:p>
            <a:r>
              <a:rPr lang="en-US" sz="2400" i="1" dirty="0" smtClean="0">
                <a:solidFill>
                  <a:schemeClr val="accent3"/>
                </a:solidFill>
              </a:rPr>
              <a:t>Is not </a:t>
            </a:r>
            <a:r>
              <a:rPr lang="en-US" sz="2400" dirty="0" smtClean="0">
                <a:solidFill>
                  <a:schemeClr val="accent3"/>
                </a:solidFill>
              </a:rPr>
              <a:t>a directive to institutions on how to </a:t>
            </a:r>
            <a:r>
              <a:rPr lang="en-US" sz="2400" smtClean="0">
                <a:solidFill>
                  <a:schemeClr val="accent3"/>
                </a:solidFill>
              </a:rPr>
              <a:t>expend funds.</a:t>
            </a:r>
            <a:endParaRPr lang="en-US" sz="2400" dirty="0" smtClean="0">
              <a:solidFill>
                <a:schemeClr val="accent3"/>
              </a:solidFill>
            </a:endParaRPr>
          </a:p>
          <a:p>
            <a:endParaRPr lang="en-US" sz="2400" dirty="0" smtClean="0">
              <a:solidFill>
                <a:schemeClr val="accent3"/>
              </a:solidFill>
            </a:endParaRPr>
          </a:p>
          <a:p>
            <a:pPr>
              <a:buClr>
                <a:schemeClr val="accent2"/>
              </a:buClr>
            </a:pPr>
            <a:endParaRPr lang="en-US" sz="2400" dirty="0">
              <a:solidFill>
                <a:schemeClr val="accent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371600"/>
            <a:ext cx="7772400" cy="1354217"/>
          </a:xfrm>
          <a:prstGeom prst="rect">
            <a:avLst/>
          </a:prstGeom>
          <a:noFill/>
        </p:spPr>
        <p:txBody>
          <a:bodyPr wrap="square" rtlCol="0">
            <a:spAutoFit/>
          </a:bodyPr>
          <a:lstStyle/>
          <a:p>
            <a:pPr algn="ctr"/>
            <a:r>
              <a:rPr lang="en-US" sz="2800" b="1" i="1" dirty="0" smtClean="0">
                <a:solidFill>
                  <a:schemeClr val="accent2"/>
                </a:solidFill>
              </a:rPr>
              <a:t>Comments and Questions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Objectives	</a:t>
            </a:r>
            <a:endParaRPr lang="en-US" dirty="0"/>
          </a:p>
        </p:txBody>
      </p:sp>
      <p:sp>
        <p:nvSpPr>
          <p:cNvPr id="3" name="Content Placeholder 2"/>
          <p:cNvSpPr>
            <a:spLocks noGrp="1"/>
          </p:cNvSpPr>
          <p:nvPr>
            <p:ph idx="1"/>
          </p:nvPr>
        </p:nvSpPr>
        <p:spPr>
          <a:xfrm>
            <a:off x="457200" y="2362200"/>
            <a:ext cx="8229600" cy="4020312"/>
          </a:xfrm>
        </p:spPr>
        <p:txBody>
          <a:bodyPr/>
          <a:lstStyle/>
          <a:p>
            <a:pPr>
              <a:buClr>
                <a:schemeClr val="accent2"/>
              </a:buClr>
            </a:pPr>
            <a:r>
              <a:rPr lang="en-US" dirty="0" smtClean="0">
                <a:solidFill>
                  <a:schemeClr val="accent2"/>
                </a:solidFill>
              </a:rPr>
              <a:t>Provide a rational basis for core funding.</a:t>
            </a:r>
          </a:p>
          <a:p>
            <a:endParaRPr lang="en-US" dirty="0" smtClean="0">
              <a:solidFill>
                <a:schemeClr val="accent2"/>
              </a:solidFill>
            </a:endParaRPr>
          </a:p>
          <a:p>
            <a:pPr>
              <a:buClr>
                <a:schemeClr val="accent2"/>
              </a:buClr>
            </a:pPr>
            <a:r>
              <a:rPr lang="en-US" dirty="0" smtClean="0">
                <a:solidFill>
                  <a:schemeClr val="accent2"/>
                </a:solidFill>
              </a:rPr>
              <a:t>Support performance outcomes.</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Support Missouri’s goals for higher education.</a:t>
            </a:r>
            <a:endParaRPr lang="en-US" dirty="0">
              <a:solidFill>
                <a:schemeClr val="accent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Identifying Policy Goals</a:t>
            </a:r>
            <a:endParaRPr lang="en-US" dirty="0"/>
          </a:p>
        </p:txBody>
      </p:sp>
      <p:sp>
        <p:nvSpPr>
          <p:cNvPr id="3" name="Content Placeholder 2"/>
          <p:cNvSpPr>
            <a:spLocks noGrp="1"/>
          </p:cNvSpPr>
          <p:nvPr>
            <p:ph idx="1"/>
          </p:nvPr>
        </p:nvSpPr>
        <p:spPr>
          <a:xfrm>
            <a:off x="457200" y="2057400"/>
            <a:ext cx="8229600" cy="4343400"/>
          </a:xfrm>
        </p:spPr>
        <p:txBody>
          <a:bodyPr>
            <a:normAutofit fontScale="77500" lnSpcReduction="20000"/>
          </a:bodyPr>
          <a:lstStyle/>
          <a:p>
            <a:pPr marL="624078" indent="-514350">
              <a:buClr>
                <a:schemeClr val="accent2"/>
              </a:buClr>
            </a:pPr>
            <a:r>
              <a:rPr lang="en-US" dirty="0" smtClean="0">
                <a:solidFill>
                  <a:schemeClr val="accent2"/>
                </a:solidFill>
              </a:rPr>
              <a:t>What are the essential functions of higher education?</a:t>
            </a:r>
          </a:p>
          <a:p>
            <a:pPr marL="624078" indent="-514350">
              <a:buClr>
                <a:schemeClr val="accent2"/>
              </a:buClr>
            </a:pPr>
            <a:endParaRPr lang="en-US" dirty="0" smtClean="0">
              <a:solidFill>
                <a:schemeClr val="accent2"/>
              </a:solidFill>
            </a:endParaRPr>
          </a:p>
          <a:p>
            <a:pPr marL="624078" indent="-514350">
              <a:buClr>
                <a:schemeClr val="accent2"/>
              </a:buClr>
            </a:pPr>
            <a:r>
              <a:rPr lang="en-US" dirty="0" smtClean="0">
                <a:solidFill>
                  <a:schemeClr val="accent2"/>
                </a:solidFill>
              </a:rPr>
              <a:t>What are the shared goals of the institutions? What are their unique goals?</a:t>
            </a:r>
          </a:p>
          <a:p>
            <a:pPr marL="624078" indent="-514350">
              <a:buClr>
                <a:schemeClr val="accent2"/>
              </a:buClr>
            </a:pPr>
            <a:endParaRPr lang="en-US" dirty="0" smtClean="0">
              <a:solidFill>
                <a:schemeClr val="accent2"/>
              </a:solidFill>
            </a:endParaRPr>
          </a:p>
          <a:p>
            <a:pPr marL="624078" indent="-514350">
              <a:buClr>
                <a:schemeClr val="accent2"/>
              </a:buClr>
            </a:pPr>
            <a:r>
              <a:rPr lang="en-US" dirty="0" smtClean="0">
                <a:solidFill>
                  <a:schemeClr val="accent2"/>
                </a:solidFill>
              </a:rPr>
              <a:t>Are the missions of the institutions consistent with their missions as outlined in statute? If not, how do they differ?</a:t>
            </a:r>
          </a:p>
          <a:p>
            <a:pPr marL="624078" indent="-514350">
              <a:buClr>
                <a:schemeClr val="accent2"/>
              </a:buClr>
            </a:pPr>
            <a:endParaRPr lang="en-US" dirty="0" smtClean="0">
              <a:solidFill>
                <a:schemeClr val="accent2"/>
              </a:solidFill>
            </a:endParaRPr>
          </a:p>
          <a:p>
            <a:pPr marL="624078" indent="-514350">
              <a:buClr>
                <a:schemeClr val="accent2"/>
              </a:buClr>
            </a:pPr>
            <a:r>
              <a:rPr lang="en-US" dirty="0" smtClean="0">
                <a:solidFill>
                  <a:schemeClr val="accent2"/>
                </a:solidFill>
              </a:rPr>
              <a:t>How can higher education institutions most effectively contribute to Missouri’s educational and economic policy goals?</a:t>
            </a:r>
          </a:p>
          <a:p>
            <a:pPr marL="624078" indent="-514350">
              <a:buClr>
                <a:schemeClr val="accent2"/>
              </a:buClr>
            </a:pPr>
            <a:endParaRPr lang="en-US" dirty="0" smtClean="0">
              <a:solidFill>
                <a:schemeClr val="accent2"/>
              </a:solidFill>
            </a:endParaRPr>
          </a:p>
          <a:p>
            <a:pPr marL="624078" indent="-514350">
              <a:buClr>
                <a:schemeClr val="accent2"/>
              </a:buClr>
            </a:pPr>
            <a:r>
              <a:rPr lang="en-US" dirty="0" smtClean="0">
                <a:solidFill>
                  <a:schemeClr val="accent2"/>
                </a:solidFill>
              </a:rPr>
              <a:t>What are the indicators that higher education institutions are serving Missouri well?</a:t>
            </a:r>
            <a:endParaRPr lang="en-US" dirty="0">
              <a:solidFill>
                <a:schemeClr val="accent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14400"/>
          </a:xfrm>
        </p:spPr>
        <p:txBody>
          <a:bodyPr/>
          <a:lstStyle/>
          <a:p>
            <a:r>
              <a:rPr lang="en-US" dirty="0" smtClean="0"/>
              <a:t>Testimony from Public Hearings</a:t>
            </a:r>
            <a:endParaRPr lang="en-US" dirty="0"/>
          </a:p>
        </p:txBody>
      </p:sp>
      <p:sp>
        <p:nvSpPr>
          <p:cNvPr id="3" name="Content Placeholder 2"/>
          <p:cNvSpPr>
            <a:spLocks noGrp="1"/>
          </p:cNvSpPr>
          <p:nvPr>
            <p:ph idx="1"/>
          </p:nvPr>
        </p:nvSpPr>
        <p:spPr>
          <a:xfrm>
            <a:off x="457200" y="2209800"/>
            <a:ext cx="8229600" cy="3429000"/>
          </a:xfrm>
        </p:spPr>
        <p:txBody>
          <a:bodyPr>
            <a:normAutofit lnSpcReduction="10000"/>
          </a:bodyPr>
          <a:lstStyle/>
          <a:p>
            <a:pPr>
              <a:buClr>
                <a:schemeClr val="accent2"/>
              </a:buClr>
            </a:pPr>
            <a:r>
              <a:rPr lang="en-US" dirty="0" smtClean="0">
                <a:solidFill>
                  <a:schemeClr val="accent2"/>
                </a:solidFill>
              </a:rPr>
              <a:t>Institutions share some goals.</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Institutions  make unique contributions  to the welfare of the state.</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Institutions have areas of agreement and disagreement on the current funding status and future funding options.</a:t>
            </a:r>
            <a:endParaRPr lang="en-US" dirty="0">
              <a:solidFill>
                <a:schemeClr val="accent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1066800"/>
          </a:xfrm>
        </p:spPr>
        <p:txBody>
          <a:bodyPr>
            <a:normAutofit fontScale="90000"/>
          </a:bodyPr>
          <a:lstStyle/>
          <a:p>
            <a:r>
              <a:rPr lang="en-US" dirty="0" smtClean="0"/>
              <a:t>Timeline of Higher Education Funding Initiatives in Missouri</a:t>
            </a:r>
            <a:endParaRPr lang="en-US" dirty="0"/>
          </a:p>
        </p:txBody>
      </p:sp>
      <p:sp>
        <p:nvSpPr>
          <p:cNvPr id="3" name="Content Placeholder 2"/>
          <p:cNvSpPr>
            <a:spLocks noGrp="1"/>
          </p:cNvSpPr>
          <p:nvPr>
            <p:ph idx="1"/>
          </p:nvPr>
        </p:nvSpPr>
        <p:spPr>
          <a:xfrm>
            <a:off x="457200" y="2514600"/>
            <a:ext cx="8229600" cy="3429000"/>
          </a:xfrm>
        </p:spPr>
        <p:txBody>
          <a:bodyPr>
            <a:normAutofit fontScale="85000" lnSpcReduction="20000"/>
          </a:bodyPr>
          <a:lstStyle/>
          <a:p>
            <a:pPr>
              <a:buClr>
                <a:schemeClr val="accent2"/>
              </a:buClr>
            </a:pPr>
            <a:r>
              <a:rPr lang="en-US" dirty="0" smtClean="0">
                <a:solidFill>
                  <a:schemeClr val="accent2"/>
                </a:solidFill>
              </a:rPr>
              <a:t>Past two decades have had numerous taskforces, committees, and commissions to assess how Missouri funds higher education.</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Missouri first introduced performance funding in the 1990s; abandoned in early 2000s due to lack of funding.</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Most recent initiatives: Higher Education Funding Taskforce (2008) and Higher Education Performance Funding Taskforce (2010)</a:t>
            </a:r>
            <a:endParaRPr lang="en-US" dirty="0">
              <a:solidFill>
                <a:schemeClr val="accent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A New Funding Model…</a:t>
            </a:r>
            <a:endParaRPr lang="en-US" dirty="0"/>
          </a:p>
        </p:txBody>
      </p:sp>
      <p:sp>
        <p:nvSpPr>
          <p:cNvPr id="3" name="Content Placeholder 2"/>
          <p:cNvSpPr>
            <a:spLocks noGrp="1"/>
          </p:cNvSpPr>
          <p:nvPr>
            <p:ph idx="1"/>
          </p:nvPr>
        </p:nvSpPr>
        <p:spPr>
          <a:xfrm>
            <a:off x="457200" y="2057400"/>
            <a:ext cx="8229600" cy="3581400"/>
          </a:xfrm>
        </p:spPr>
        <p:txBody>
          <a:bodyPr>
            <a:normAutofit fontScale="85000" lnSpcReduction="20000"/>
          </a:bodyPr>
          <a:lstStyle/>
          <a:p>
            <a:pPr>
              <a:buClr>
                <a:schemeClr val="accent2"/>
              </a:buClr>
            </a:pPr>
            <a:r>
              <a:rPr lang="en-US" dirty="0" smtClean="0">
                <a:solidFill>
                  <a:schemeClr val="accent2"/>
                </a:solidFill>
              </a:rPr>
              <a:t>would provide a reasonable estimate of operating costs for an institution.</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would reflect institutions’ contributions to Missouri’s economic and policy goals.</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would not represent 100% of an institution’s expenditures. </a:t>
            </a:r>
          </a:p>
          <a:p>
            <a:pPr>
              <a:buClr>
                <a:schemeClr val="accent2"/>
              </a:buClr>
            </a:pPr>
            <a:endParaRPr lang="en-US" dirty="0" smtClean="0">
              <a:solidFill>
                <a:schemeClr val="accent2"/>
              </a:solidFill>
            </a:endParaRPr>
          </a:p>
          <a:p>
            <a:pPr>
              <a:buClr>
                <a:schemeClr val="accent2"/>
              </a:buClr>
            </a:pPr>
            <a:r>
              <a:rPr lang="en-US" dirty="0" smtClean="0">
                <a:solidFill>
                  <a:schemeClr val="accent2"/>
                </a:solidFill>
              </a:rPr>
              <a:t>would not be a directive to institutions on how to expend funds.</a:t>
            </a:r>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229600" cy="762000"/>
          </a:xfrm>
        </p:spPr>
        <p:txBody>
          <a:bodyPr/>
          <a:lstStyle/>
          <a:p>
            <a:r>
              <a:rPr lang="en-US" dirty="0" smtClean="0"/>
              <a:t>Sources of Information</a:t>
            </a:r>
            <a:endParaRPr lang="en-US" dirty="0"/>
          </a:p>
        </p:txBody>
      </p:sp>
      <p:sp>
        <p:nvSpPr>
          <p:cNvPr id="3" name="Content Placeholder 2"/>
          <p:cNvSpPr>
            <a:spLocks noGrp="1"/>
          </p:cNvSpPr>
          <p:nvPr>
            <p:ph idx="1"/>
          </p:nvPr>
        </p:nvSpPr>
        <p:spPr>
          <a:xfrm>
            <a:off x="457200" y="2057400"/>
            <a:ext cx="8229600" cy="4343400"/>
          </a:xfrm>
        </p:spPr>
        <p:txBody>
          <a:bodyPr>
            <a:normAutofit/>
          </a:bodyPr>
          <a:lstStyle/>
          <a:p>
            <a:pPr>
              <a:buClr>
                <a:schemeClr val="accent2"/>
              </a:buClr>
            </a:pPr>
            <a:r>
              <a:rPr lang="en-US" sz="2400" dirty="0" smtClean="0">
                <a:solidFill>
                  <a:schemeClr val="accent2"/>
                </a:solidFill>
              </a:rPr>
              <a:t>Public hearings, including written testimony</a:t>
            </a:r>
          </a:p>
          <a:p>
            <a:pPr>
              <a:buClr>
                <a:schemeClr val="accent2"/>
              </a:buClr>
            </a:pPr>
            <a:endParaRPr lang="en-US" sz="2400" dirty="0" smtClean="0">
              <a:solidFill>
                <a:schemeClr val="accent2"/>
              </a:solidFill>
            </a:endParaRPr>
          </a:p>
          <a:p>
            <a:pPr>
              <a:buClr>
                <a:schemeClr val="accent2"/>
              </a:buClr>
            </a:pPr>
            <a:r>
              <a:rPr lang="en-US" sz="2400" dirty="0" smtClean="0">
                <a:solidFill>
                  <a:schemeClr val="accent2"/>
                </a:solidFill>
              </a:rPr>
              <a:t>Reports and recommendations from previous taskforces, committees, and commissions - 1991 to present</a:t>
            </a:r>
          </a:p>
          <a:p>
            <a:pPr>
              <a:buClr>
                <a:schemeClr val="accent2"/>
              </a:buClr>
            </a:pPr>
            <a:endParaRPr lang="en-US" sz="2400" dirty="0" err="1" smtClean="0">
              <a:solidFill>
                <a:schemeClr val="accent2"/>
              </a:solidFill>
            </a:endParaRPr>
          </a:p>
          <a:p>
            <a:pPr>
              <a:buClr>
                <a:schemeClr val="accent2"/>
              </a:buClr>
            </a:pPr>
            <a:r>
              <a:rPr lang="en-US" sz="2400" dirty="0" smtClean="0">
                <a:solidFill>
                  <a:schemeClr val="accent2"/>
                </a:solidFill>
              </a:rPr>
              <a:t>Colleagues in education policy </a:t>
            </a:r>
          </a:p>
          <a:p>
            <a:pPr>
              <a:buClr>
                <a:schemeClr val="accent2"/>
              </a:buClr>
            </a:pPr>
            <a:endParaRPr lang="en-US" sz="2400" dirty="0" smtClean="0">
              <a:solidFill>
                <a:schemeClr val="accent2"/>
              </a:solidFill>
            </a:endParaRPr>
          </a:p>
          <a:p>
            <a:pPr>
              <a:buClr>
                <a:schemeClr val="accent2"/>
              </a:buClr>
            </a:pPr>
            <a:r>
              <a:rPr lang="en-US" sz="2400" dirty="0" smtClean="0">
                <a:solidFill>
                  <a:schemeClr val="accent2"/>
                </a:solidFill>
              </a:rPr>
              <a:t>Research on best practices in higher education funding policy</a:t>
            </a:r>
          </a:p>
          <a:p>
            <a:pPr>
              <a:buClr>
                <a:schemeClr val="accent2"/>
              </a:buClr>
            </a:pPr>
            <a:endParaRPr lang="en-US" sz="2400" dirty="0" smtClean="0">
              <a:solidFill>
                <a:schemeClr val="accent2"/>
              </a:solidFill>
            </a:endParaRPr>
          </a:p>
          <a:p>
            <a:pPr>
              <a:buClr>
                <a:schemeClr val="accent2"/>
              </a:buClr>
            </a:pPr>
            <a:endParaRPr lang="en-US" sz="1900" dirty="0" smtClean="0">
              <a:solidFill>
                <a:schemeClr val="accent2"/>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lstStyle/>
          <a:p>
            <a:r>
              <a:rPr lang="en-US" dirty="0" smtClean="0"/>
              <a:t>Sources of Information </a:t>
            </a:r>
            <a:r>
              <a:rPr lang="en-US" sz="2400" dirty="0" smtClean="0"/>
              <a:t>(continued)</a:t>
            </a:r>
            <a:endParaRPr lang="en-US" sz="2400" dirty="0"/>
          </a:p>
        </p:txBody>
      </p:sp>
      <p:sp>
        <p:nvSpPr>
          <p:cNvPr id="3" name="Content Placeholder 2"/>
          <p:cNvSpPr>
            <a:spLocks noGrp="1"/>
          </p:cNvSpPr>
          <p:nvPr>
            <p:ph idx="1"/>
          </p:nvPr>
        </p:nvSpPr>
        <p:spPr>
          <a:xfrm>
            <a:off x="457200" y="1981200"/>
            <a:ext cx="8229600" cy="4114800"/>
          </a:xfrm>
        </p:spPr>
        <p:txBody>
          <a:bodyPr>
            <a:normAutofit/>
          </a:bodyPr>
          <a:lstStyle/>
          <a:p>
            <a:pPr>
              <a:buClr>
                <a:schemeClr val="accent2"/>
              </a:buClr>
            </a:pPr>
            <a:r>
              <a:rPr lang="en-US" sz="2400" dirty="0" smtClean="0">
                <a:solidFill>
                  <a:schemeClr val="accent2"/>
                </a:solidFill>
              </a:rPr>
              <a:t>Research on current practices in higher education funding in other states</a:t>
            </a:r>
          </a:p>
          <a:p>
            <a:pPr>
              <a:buClr>
                <a:schemeClr val="accent2"/>
              </a:buClr>
            </a:pPr>
            <a:endParaRPr lang="en-US" sz="2400" dirty="0" smtClean="0">
              <a:solidFill>
                <a:schemeClr val="accent2"/>
              </a:solidFill>
            </a:endParaRPr>
          </a:p>
          <a:p>
            <a:pPr>
              <a:buClr>
                <a:schemeClr val="accent2"/>
              </a:buClr>
            </a:pPr>
            <a:r>
              <a:rPr lang="en-US" sz="2400" dirty="0" smtClean="0">
                <a:solidFill>
                  <a:schemeClr val="accent2"/>
                </a:solidFill>
              </a:rPr>
              <a:t>Reports and publications from organizations such as the State Higher Education Executive  Officers (SHEEO), the National Association of College and University Business Officers (NACUBO), Education Commission of the States (ECS), and National Council of State Legislatures (NCSL)</a:t>
            </a:r>
          </a:p>
          <a:p>
            <a:pPr>
              <a:buClr>
                <a:schemeClr val="accent2"/>
              </a:buClr>
            </a:pPr>
            <a:endParaRPr lang="en-US" sz="2400" dirty="0" smtClean="0">
              <a:solidFill>
                <a:schemeClr val="accent2"/>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3815</TotalTime>
  <Words>1147</Words>
  <Application>Microsoft Office PowerPoint</Application>
  <PresentationFormat>On-screen Show (4:3)</PresentationFormat>
  <Paragraphs>205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Urban</vt:lpstr>
      <vt:lpstr>A Model for Funding  Higher Education in Missouri</vt:lpstr>
      <vt:lpstr>Slide 2</vt:lpstr>
      <vt:lpstr>Objectives </vt:lpstr>
      <vt:lpstr>Identifying Policy Goals</vt:lpstr>
      <vt:lpstr>Testimony from Public Hearings</vt:lpstr>
      <vt:lpstr>Timeline of Higher Education Funding Initiatives in Missouri</vt:lpstr>
      <vt:lpstr>A New Funding Model…</vt:lpstr>
      <vt:lpstr>Sources of Information</vt:lpstr>
      <vt:lpstr>Sources of Information (continued)</vt:lpstr>
      <vt:lpstr>Elements of the Model</vt:lpstr>
      <vt:lpstr>Peer Institutions</vt:lpstr>
      <vt:lpstr>Peer States</vt:lpstr>
      <vt:lpstr>Institutional Expenditures</vt:lpstr>
      <vt:lpstr>Instruction</vt:lpstr>
      <vt:lpstr>Research </vt:lpstr>
      <vt:lpstr>Public Service</vt:lpstr>
      <vt:lpstr>Academic Support</vt:lpstr>
      <vt:lpstr>Student Services</vt:lpstr>
      <vt:lpstr>Institutional Support</vt:lpstr>
      <vt:lpstr>State Share of Operating Estimate</vt:lpstr>
      <vt:lpstr>Incorporating Performance Funding</vt:lpstr>
      <vt:lpstr>The Funding Model</vt:lpstr>
      <vt:lpstr>The Funding Model (continued)</vt:lpstr>
      <vt:lpstr>Slide 24</vt:lpstr>
    </vt:vector>
  </TitlesOfParts>
  <Company>Missouri State Senate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Model for Funding  Higher Education in Missouri</dc:title>
  <dc:creator>Stacey Preis</dc:creator>
  <cp:lastModifiedBy>Stacey Preis</cp:lastModifiedBy>
  <cp:revision>267</cp:revision>
  <dcterms:created xsi:type="dcterms:W3CDTF">2012-08-27T15:50:19Z</dcterms:created>
  <dcterms:modified xsi:type="dcterms:W3CDTF">2012-12-10T15:17:09Z</dcterms:modified>
</cp:coreProperties>
</file>