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handoutMasterIdLst>
    <p:handoutMasterId r:id="rId24"/>
  </p:handoutMasterIdLst>
  <p:sldIdLst>
    <p:sldId id="256" r:id="rId2"/>
    <p:sldId id="277" r:id="rId3"/>
    <p:sldId id="278" r:id="rId4"/>
    <p:sldId id="257" r:id="rId5"/>
    <p:sldId id="258" r:id="rId6"/>
    <p:sldId id="260" r:id="rId7"/>
    <p:sldId id="263" r:id="rId8"/>
    <p:sldId id="267" r:id="rId9"/>
    <p:sldId id="264" r:id="rId10"/>
    <p:sldId id="268" r:id="rId11"/>
    <p:sldId id="265" r:id="rId12"/>
    <p:sldId id="269" r:id="rId13"/>
    <p:sldId id="270" r:id="rId14"/>
    <p:sldId id="271" r:id="rId15"/>
    <p:sldId id="276" r:id="rId16"/>
    <p:sldId id="272" r:id="rId17"/>
    <p:sldId id="273" r:id="rId18"/>
    <p:sldId id="275" r:id="rId19"/>
    <p:sldId id="274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an.Schmidt\AppData\Local\Microsoft\Windows\Temporary%20Internet%20Files\Content.Outlook\U3BOFZ6U\Budgraphs%202012%20ExpendituresApprop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FY</a:t>
            </a:r>
            <a:r>
              <a:rPr lang="en-US" sz="1400" baseline="0" dirty="0"/>
              <a:t> </a:t>
            </a:r>
            <a:r>
              <a:rPr lang="en-US" sz="1400" dirty="0"/>
              <a:t>2012 Final After Veto Operating Budget 
General Revenue: $7.898 Billion</a:t>
            </a:r>
          </a:p>
        </c:rich>
      </c:tx>
      <c:layout>
        <c:manualLayout>
          <c:xMode val="edge"/>
          <c:yMode val="edge"/>
          <c:x val="0.27701370662000585"/>
          <c:y val="1.360467883636733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3100005045581129"/>
          <c:y val="0.25768381003391427"/>
          <c:w val="0.36833393283517712"/>
          <c:h val="0.52245983502289062"/>
        </c:manualLayout>
      </c:layout>
      <c:pieChart>
        <c:varyColors val="1"/>
        <c:ser>
          <c:idx val="0"/>
          <c:order val="0"/>
          <c:tx>
            <c:strRef>
              <c:f>GRexp!$A$5:$A$16</c:f>
              <c:strCache>
                <c:ptCount val="1"/>
                <c:pt idx="0">
                  <c:v>Public Debt ($35 million) 0.95% Elementary &amp; Secondary Education ($2.720 billion) 34.82% Higher Education ($911 million) 10.56% Desegregation Settlement ($0 million) 0.00% Employee Benefits ($532 million) 6.26% Eco.Dev., Labor &amp; Insurance ($41 million) 0.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7649763779527594"/>
                  <c:y val="9.5711794890886957E-3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Public Debt
 ($75.3 million) 0.95%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8.485617197525458E-2"/>
                  <c:y val="-2.0714769816239542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Elementary &amp; Secondary Education 
($2.750 billion) 34.82%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0.17508735063412759"/>
                  <c:y val="-0.19975153064038445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Higher Education
 ($834.1 million) 10.56%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delete val="1"/>
            </c:dLbl>
            <c:dLbl>
              <c:idx val="4"/>
              <c:layout>
                <c:manualLayout>
                  <c:x val="0.27086951534657178"/>
                  <c:y val="-2.0948870097603337E-3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Employee Benefits
($494.4 million) 6.26%</a:t>
                    </a:r>
                    <a:endParaRPr lang="en-US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8.8958459612518206E-2"/>
                  <c:y val="4.7203072292699086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Eco.Dev., Labor &amp; Insurance 
($41.5 million) 0.53%</a:t>
                    </a:r>
                    <a:endParaRPr lang="en-US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-0.10534869677280058"/>
                  <c:y val="2.2229947129298818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Ag., Conservation &amp; Nat. Resources 
($35.3 million) 0.45%</a:t>
                    </a:r>
                    <a:endParaRPr lang="en-US" dirty="0"/>
                  </a:p>
                </c:rich>
              </c:tx>
              <c:dLblPos val="bestFit"/>
            </c:dLbl>
            <c:dLbl>
              <c:idx val="7"/>
              <c:layout>
                <c:manualLayout>
                  <c:x val="-0.13139693314077575"/>
                  <c:y val="-7.4635945174470683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Judiciary, Pub.Safety &amp; Corrections 
($855.8 million) 10.84%</a:t>
                    </a:r>
                    <a:endParaRPr lang="en-US" dirty="0"/>
                  </a:p>
                </c:rich>
              </c:tx>
              <c:dLblPos val="bestFit"/>
            </c:dLbl>
            <c:dLbl>
              <c:idx val="8"/>
              <c:layout>
                <c:manualLayout>
                  <c:x val="-6.2799899630913092E-2"/>
                  <c:y val="-3.1442978404503788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Health &amp; Mental Health ($824.1 million) 10.44%</a:t>
                    </a:r>
                    <a:endParaRPr lang="en-US" dirty="0"/>
                  </a:p>
                </c:rich>
              </c:tx>
              <c:dLblPos val="bestFit"/>
            </c:dLbl>
            <c:dLbl>
              <c:idx val="9"/>
              <c:layout>
                <c:manualLayout>
                  <c:x val="-0.13749456279801714"/>
                  <c:y val="0.12303857593706856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Social Services
($1.594 billion)  20.18%</a:t>
                    </a:r>
                    <a:endParaRPr lang="en-US" dirty="0"/>
                  </a:p>
                </c:rich>
              </c:tx>
              <c:dLblPos val="bestFit"/>
            </c:dLbl>
            <c:dLbl>
              <c:idx val="10"/>
              <c:layout>
                <c:manualLayout>
                  <c:x val="-0.20074365704286981"/>
                  <c:y val="7.893175314071374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Transportation
 ($9.1 million) 0.11%</a:t>
                    </a:r>
                    <a:endParaRPr lang="en-US" dirty="0"/>
                  </a:p>
                </c:rich>
              </c:tx>
              <c:dLblPos val="bestFit"/>
            </c:dLbl>
            <c:dLbl>
              <c:idx val="11"/>
              <c:layout>
                <c:manualLayout>
                  <c:x val="-0.1043758530183727"/>
                  <c:y val="-2.0275125183820174E-3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Other</a:t>
                    </a:r>
                    <a:r>
                      <a:rPr lang="en-US" sz="800" baseline="0" dirty="0"/>
                      <a:t> &amp; </a:t>
                    </a:r>
                    <a:r>
                      <a:rPr lang="en-US" sz="800" dirty="0"/>
                      <a:t>Real Estate 
($383.9 million) 4.86%</a:t>
                    </a:r>
                    <a:endParaRPr lang="en-US" dirty="0"/>
                  </a:p>
                </c:rich>
              </c:tx>
              <c:dLblPos val="bestFit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CatName val="1"/>
            <c:showLeaderLines val="1"/>
          </c:dLbls>
          <c:cat>
            <c:strRef>
              <c:f>GRexp!$A$5:$A$16</c:f>
              <c:strCache>
                <c:ptCount val="12"/>
                <c:pt idx="0">
                  <c:v>Public Debt ($35 million) 0.95%</c:v>
                </c:pt>
                <c:pt idx="1">
                  <c:v>Elementary &amp; Secondary Education ($2.720 billion) 34.82%</c:v>
                </c:pt>
                <c:pt idx="2">
                  <c:v>Higher Education ($911 million) 10.56%</c:v>
                </c:pt>
                <c:pt idx="3">
                  <c:v>Desegregation Settlement ($0 million) 0.00%</c:v>
                </c:pt>
                <c:pt idx="4">
                  <c:v>Employee Benefits ($532 million) 6.26%</c:v>
                </c:pt>
                <c:pt idx="5">
                  <c:v>Eco.Dev., Labor &amp; Insurance ($41 million) 0.53%</c:v>
                </c:pt>
                <c:pt idx="6">
                  <c:v>Ag., Conservation  &amp; Nat. Resources. ($32 million) 0.45%</c:v>
                </c:pt>
                <c:pt idx="7">
                  <c:v>Judiciary, Pub.Safety &amp; Corrections ($851 million) 10.84%</c:v>
                </c:pt>
                <c:pt idx="8">
                  <c:v>Health &amp; Mental Health ($822 million) 10.44%</c:v>
                </c:pt>
                <c:pt idx="9">
                  <c:v>Social Services ($1.458 billion) 20.19%</c:v>
                </c:pt>
                <c:pt idx="10">
                  <c:v>Transportation ($15 million) 0.12%</c:v>
                </c:pt>
                <c:pt idx="11">
                  <c:v>All Other Agencies &amp; Real Estate ($412 million) 4.86%</c:v>
                </c:pt>
              </c:strCache>
            </c:strRef>
          </c:cat>
          <c:val>
            <c:numRef>
              <c:f>GRexp!$C$5:$C$16</c:f>
              <c:numCache>
                <c:formatCode>_(* #,##0_);_(* \(#,##0\);_(* "-"??_);_(@_)</c:formatCode>
                <c:ptCount val="12"/>
                <c:pt idx="0">
                  <c:v>75335644</c:v>
                </c:pt>
                <c:pt idx="1">
                  <c:v>2749599010</c:v>
                </c:pt>
                <c:pt idx="2">
                  <c:v>834133784</c:v>
                </c:pt>
                <c:pt idx="3">
                  <c:v>0</c:v>
                </c:pt>
                <c:pt idx="4">
                  <c:v>494438215</c:v>
                </c:pt>
                <c:pt idx="5">
                  <c:v>41512438</c:v>
                </c:pt>
                <c:pt idx="6">
                  <c:v>35342607</c:v>
                </c:pt>
                <c:pt idx="7">
                  <c:v>855760911</c:v>
                </c:pt>
                <c:pt idx="8">
                  <c:v>824111094</c:v>
                </c:pt>
                <c:pt idx="9">
                  <c:v>1594286317</c:v>
                </c:pt>
                <c:pt idx="10">
                  <c:v>9094129</c:v>
                </c:pt>
                <c:pt idx="11">
                  <c:v>383897980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A6936-F1BA-46A8-86DE-CBC6DA7876CD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3BF17-D900-4C13-BFA9-28F105BD8C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2AF159-1BD4-459B-8728-475D1867C9B4}" type="datetimeFigureOut">
              <a:rPr lang="en-US" smtClean="0"/>
              <a:pPr/>
              <a:t>9/21/2011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015154-4005-455F-A2F2-9F66E44F31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Missouri Tax Credits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Missouri Senate</a:t>
            </a:r>
          </a:p>
          <a:p>
            <a:r>
              <a:rPr lang="en-US" dirty="0" smtClean="0"/>
              <a:t>September 21, 2011</a:t>
            </a:r>
            <a:endParaRPr lang="en-US" dirty="0"/>
          </a:p>
        </p:txBody>
      </p:sp>
      <p:pic>
        <p:nvPicPr>
          <p:cNvPr id="1026" name="Picture 2" descr="Senate Seal - Full Color - Web Lo Res - 110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858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Income Housing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in 1990</a:t>
            </a:r>
          </a:p>
          <a:p>
            <a:r>
              <a:rPr lang="en-US" dirty="0" smtClean="0"/>
              <a:t>Government Subsidizes Building/Renovation Costs of Housing in Exchange for Reduced Rents for Low Income Individuals and Families</a:t>
            </a:r>
          </a:p>
          <a:p>
            <a:r>
              <a:rPr lang="en-US" dirty="0" smtClean="0"/>
              <a:t>State Program “Piggy-backs” off of Federal Program</a:t>
            </a:r>
          </a:p>
          <a:p>
            <a:pPr lvl="1"/>
            <a:r>
              <a:rPr lang="en-US" dirty="0" smtClean="0"/>
              <a:t>9% Tax Credits</a:t>
            </a:r>
          </a:p>
          <a:p>
            <a:pPr lvl="1"/>
            <a:r>
              <a:rPr lang="en-US" dirty="0" smtClean="0"/>
              <a:t>4% Tax Credits</a:t>
            </a:r>
          </a:p>
          <a:p>
            <a:r>
              <a:rPr lang="en-US" dirty="0" smtClean="0"/>
              <a:t>Expanded in 1997 to Allow Up to100% of the Federal Credit    </a:t>
            </a:r>
          </a:p>
          <a:p>
            <a:r>
              <a:rPr lang="en-US" dirty="0" smtClean="0"/>
              <a:t>Fiscal Note Assumed Annual Cost of the Program Would Be $5,280,000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46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Sources:</a:t>
            </a:r>
            <a:r>
              <a:rPr lang="en-US" sz="1400" dirty="0" smtClean="0"/>
              <a:t>  “Fiscal Note TAFP SS HB 578, 1997”   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Income Housing Tax Credit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37160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Fiscal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Authorized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Issued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Redeemed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$6,704,187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$3,281,690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$2,907,544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$11,367,660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$16,662,499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$4,323,281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$80,455,840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$25,035,856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$10,105,111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$138,783,050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$35,681,150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$12,368,170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$125,558,880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$45,098,066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$19,474,543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$134,388,920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$56,054,266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$29,978,473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$202,644,630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$72,407,466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$36,916,831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$183,106,160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$83,477,412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$65,392,601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$273,640,430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$97,151,549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$61,963,798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$169,445,790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$114,584,066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$81,646,784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$124,120,070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$133,724,820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$98,305,085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$316,175,550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$145,997,420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$105,967,104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$149,068,300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$155,703,625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$142,141,458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$102,960,000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$156,016,305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$143,055,387</a:t>
                      </a:r>
                      <a:endParaRPr lang="en-US" sz="14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$2,018,419,467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$1,140,876,190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$814,546,170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633478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Sources:</a:t>
            </a:r>
            <a:r>
              <a:rPr lang="en-US" sz="1400" dirty="0" smtClean="0"/>
              <a:t> “DED Tax Credit History 1996-2006,” 2007, 2008,  2009, &amp; 2010 Low Income Housing Form 14s, &amp; DOR “FY 11 Credits Master 72711”  </a:t>
            </a: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Tax Credit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 Preservation</a:t>
            </a:r>
          </a:p>
          <a:p>
            <a:pPr lvl="1"/>
            <a:r>
              <a:rPr lang="en-US" dirty="0" smtClean="0"/>
              <a:t>$80 Million Cap for Projects Receiving $275,000 or More in Tax Credits</a:t>
            </a:r>
          </a:p>
          <a:p>
            <a:pPr lvl="1"/>
            <a:r>
              <a:rPr lang="en-US" dirty="0" smtClean="0"/>
              <a:t>$10 Million Cap for Projects Receiving Less than $275,000 in Tax Credits</a:t>
            </a:r>
          </a:p>
          <a:p>
            <a:pPr lvl="1"/>
            <a:r>
              <a:rPr lang="en-US" dirty="0" smtClean="0"/>
              <a:t>Establishes Transition Rules for Projects Currently in Pipeline</a:t>
            </a:r>
          </a:p>
          <a:p>
            <a:pPr lvl="1"/>
            <a:r>
              <a:rPr lang="en-US" dirty="0" smtClean="0"/>
              <a:t>Prohibit Stacking of Historic Preservation Tax Credit and 9% Tax Credits for the Same Projects</a:t>
            </a:r>
          </a:p>
          <a:p>
            <a:pPr lvl="1"/>
            <a:r>
              <a:rPr lang="en-US" dirty="0" smtClean="0"/>
              <a:t>Limits Owner Occupied Residential Projects to $125,000 in Tax Credits Per Project</a:t>
            </a:r>
          </a:p>
          <a:p>
            <a:pPr lvl="1"/>
            <a:r>
              <a:rPr lang="en-US" dirty="0" smtClean="0"/>
              <a:t>Reduce Carry-Back of Tax Credits from 3 Years to 1 Year</a:t>
            </a:r>
          </a:p>
          <a:p>
            <a:pPr lvl="1"/>
            <a:r>
              <a:rPr lang="en-US" dirty="0" smtClean="0"/>
              <a:t>Sunset Date- August 28, 2018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Tax Credit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Low Income Housing Tax Credit</a:t>
            </a:r>
          </a:p>
          <a:p>
            <a:pPr lvl="1"/>
            <a:r>
              <a:rPr lang="en-US" dirty="0" smtClean="0"/>
              <a:t>9% Projects</a:t>
            </a:r>
          </a:p>
          <a:p>
            <a:pPr lvl="2"/>
            <a:r>
              <a:rPr lang="en-US" dirty="0" smtClean="0"/>
              <a:t>$110 Million Cap in FY 2012</a:t>
            </a:r>
          </a:p>
          <a:p>
            <a:pPr lvl="2"/>
            <a:r>
              <a:rPr lang="en-US" dirty="0" smtClean="0"/>
              <a:t>$97 Million Cap in FY 2013</a:t>
            </a:r>
          </a:p>
          <a:p>
            <a:pPr lvl="2"/>
            <a:r>
              <a:rPr lang="en-US" dirty="0" smtClean="0"/>
              <a:t>$84 Million Cap in FY 2014</a:t>
            </a:r>
          </a:p>
          <a:p>
            <a:pPr lvl="2"/>
            <a:r>
              <a:rPr lang="en-US" dirty="0" smtClean="0"/>
              <a:t>$70 Million Cap in FY 2015 and FYs After</a:t>
            </a:r>
          </a:p>
          <a:p>
            <a:pPr lvl="1"/>
            <a:r>
              <a:rPr lang="en-US" dirty="0" smtClean="0"/>
              <a:t>4% Projects</a:t>
            </a:r>
          </a:p>
          <a:p>
            <a:pPr lvl="2"/>
            <a:r>
              <a:rPr lang="en-US" dirty="0" smtClean="0"/>
              <a:t>$15 Million Cap in FY 2012</a:t>
            </a:r>
          </a:p>
          <a:p>
            <a:pPr lvl="2"/>
            <a:r>
              <a:rPr lang="en-US" dirty="0" smtClean="0"/>
              <a:t>$10 Million Cap in FY 2013</a:t>
            </a:r>
          </a:p>
          <a:p>
            <a:pPr lvl="2"/>
            <a:r>
              <a:rPr lang="en-US" dirty="0" smtClean="0"/>
              <a:t>$5 Million Cap in FY 2014</a:t>
            </a:r>
          </a:p>
          <a:p>
            <a:pPr lvl="2"/>
            <a:r>
              <a:rPr lang="en-US" dirty="0" smtClean="0"/>
              <a:t>No Tax Credits Authorized in FY 2015 and FYs After</a:t>
            </a:r>
          </a:p>
          <a:p>
            <a:pPr lvl="1"/>
            <a:r>
              <a:rPr lang="en-US" dirty="0" smtClean="0"/>
              <a:t>Prohibit Stacking of Historic Preservation Tax Credit and 9% Tax Credits for the Same Projects</a:t>
            </a:r>
          </a:p>
          <a:p>
            <a:pPr lvl="1"/>
            <a:r>
              <a:rPr lang="en-US" dirty="0" smtClean="0"/>
              <a:t>Reduce Carry-Back of Tax Credit from 3 Years to 2 Years</a:t>
            </a:r>
          </a:p>
          <a:p>
            <a:pPr lvl="1"/>
            <a:r>
              <a:rPr lang="en-US" dirty="0" smtClean="0"/>
              <a:t>Sunset Date- August 28, 2018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Tax Credit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Brownfield Remediation</a:t>
            </a:r>
          </a:p>
          <a:p>
            <a:pPr lvl="1"/>
            <a:r>
              <a:rPr lang="en-US" dirty="0" smtClean="0"/>
              <a:t>$40 Million Cap for Fiscal Years 2012-2015</a:t>
            </a:r>
          </a:p>
          <a:p>
            <a:pPr lvl="1"/>
            <a:r>
              <a:rPr lang="en-US" dirty="0" smtClean="0"/>
              <a:t>$35 Million Cap in FY 2016 and FYs After</a:t>
            </a:r>
          </a:p>
          <a:p>
            <a:pPr lvl="1"/>
            <a:r>
              <a:rPr lang="en-US" dirty="0" smtClean="0"/>
              <a:t>Projects Receiving Distressed Area Land Assemblage Tax Credits Cannot Receive More than $10 Million in Remediation Tax Credits in Fiscal Years 2012-2015 and More than $5 Million in FYs 2016 and After</a:t>
            </a:r>
          </a:p>
          <a:p>
            <a:pPr lvl="1"/>
            <a:r>
              <a:rPr lang="en-US" dirty="0" smtClean="0"/>
              <a:t>Sunset Date:  August 28, 2018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Tax Credit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Special Needs Adoption Tax Credit Program </a:t>
            </a:r>
          </a:p>
          <a:p>
            <a:pPr lvl="1"/>
            <a:r>
              <a:rPr lang="en-US" dirty="0" smtClean="0"/>
              <a:t>Excludes International Adoptions from Being Eligible for the Tax Credit</a:t>
            </a:r>
          </a:p>
          <a:p>
            <a:pPr lvl="0"/>
            <a:r>
              <a:rPr lang="en-US" dirty="0" smtClean="0"/>
              <a:t>Residential Treatment Agency Tax Credit </a:t>
            </a:r>
          </a:p>
          <a:p>
            <a:pPr lvl="1"/>
            <a:r>
              <a:rPr lang="en-US" dirty="0" smtClean="0"/>
              <a:t>Expands Definition of Taxpayer </a:t>
            </a:r>
          </a:p>
          <a:p>
            <a:pPr lvl="1"/>
            <a:r>
              <a:rPr lang="en-US" dirty="0" smtClean="0"/>
              <a:t>Increases the Limitation on the Amount of Tax Credits for which a Provider Can Apply</a:t>
            </a:r>
          </a:p>
          <a:p>
            <a:pPr lvl="0"/>
            <a:r>
              <a:rPr lang="en-US" dirty="0" smtClean="0"/>
              <a:t>New Generation Cooperative Incentive Program &amp; Agricultural Product Utilization Contributor Program</a:t>
            </a:r>
          </a:p>
          <a:p>
            <a:pPr lvl="1"/>
            <a:r>
              <a:rPr lang="en-US" dirty="0" smtClean="0"/>
              <a:t>Limits Projects to Rural Areas</a:t>
            </a:r>
          </a:p>
          <a:p>
            <a:pPr lvl="1"/>
            <a:r>
              <a:rPr lang="en-US" dirty="0" smtClean="0"/>
              <a:t>Allows MASBDA to Allocate Tax Credits to Either Program Based on the Greatest State Benefit While Providing the Least Amount of Tax Credits Necessary</a:t>
            </a:r>
          </a:p>
          <a:p>
            <a:pPr lvl="0"/>
            <a:r>
              <a:rPr lang="en-US" dirty="0" smtClean="0"/>
              <a:t>Family Farm Breeding Livestock</a:t>
            </a:r>
          </a:p>
          <a:p>
            <a:pPr lvl="1"/>
            <a:r>
              <a:rPr lang="en-US" dirty="0" smtClean="0"/>
              <a:t>Tax Credit Is Awarded to an Applicant Based on the Purchase Price of the Livestock Rather than First Year’s Interest on Loan</a:t>
            </a:r>
          </a:p>
          <a:p>
            <a:r>
              <a:rPr lang="en-US" dirty="0" smtClean="0"/>
              <a:t>Tax Credit Accountability Act</a:t>
            </a:r>
          </a:p>
          <a:p>
            <a:pPr lvl="1"/>
            <a:r>
              <a:rPr lang="en-US" dirty="0" smtClean="0"/>
              <a:t>Allows an Administering Agency, By Rule, to Provide for the Recapture of Tax Credits for Noncompliance with Program Requirements</a:t>
            </a:r>
          </a:p>
          <a:p>
            <a:pPr lvl="1"/>
            <a:r>
              <a:rPr lang="en-US" dirty="0" smtClean="0"/>
              <a:t>Requires the Joint Committee on Legislative Research to Conduct a Review of Any Tax Credit Program by September 1 of the Year Prior to the Year in Which the Program Is Prohibited from Authorizing or Issuing Tax Credits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Tax Credit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Programs Prohibited from Authorizing Tax Credits After the Effective Date of the Act</a:t>
            </a:r>
          </a:p>
          <a:p>
            <a:pPr lvl="1"/>
            <a:r>
              <a:rPr lang="en-US" dirty="0" smtClean="0"/>
              <a:t>Neighborhood Preservation (Unless an Appropriation is Made for Projects in Disaster Areas)</a:t>
            </a:r>
          </a:p>
          <a:p>
            <a:pPr lvl="1"/>
            <a:r>
              <a:rPr lang="en-US" dirty="0" smtClean="0"/>
              <a:t>Brownfield Jobs and Investment</a:t>
            </a:r>
          </a:p>
          <a:p>
            <a:pPr lvl="1"/>
            <a:r>
              <a:rPr lang="en-US" dirty="0" smtClean="0"/>
              <a:t>Small Business Incubator</a:t>
            </a:r>
          </a:p>
          <a:p>
            <a:pPr lvl="1"/>
            <a:r>
              <a:rPr lang="en-US" dirty="0" smtClean="0"/>
              <a:t>Self-Employed Health Insurance</a:t>
            </a:r>
          </a:p>
          <a:p>
            <a:pPr lvl="1"/>
            <a:r>
              <a:rPr lang="en-US" dirty="0" smtClean="0"/>
              <a:t>Health Care Access Fund</a:t>
            </a:r>
          </a:p>
          <a:p>
            <a:pPr lvl="1"/>
            <a:r>
              <a:rPr lang="en-US" dirty="0" smtClean="0"/>
              <a:t>MDFB Bond Guarantee</a:t>
            </a:r>
          </a:p>
          <a:p>
            <a:pPr lvl="1"/>
            <a:r>
              <a:rPr lang="en-US" dirty="0" smtClean="0"/>
              <a:t>MDFB Infrastructure </a:t>
            </a:r>
          </a:p>
          <a:p>
            <a:r>
              <a:rPr lang="en-US" dirty="0" smtClean="0"/>
              <a:t>Programs with a 3 Year Sunset</a:t>
            </a:r>
          </a:p>
          <a:p>
            <a:pPr lvl="1"/>
            <a:r>
              <a:rPr lang="en-US" dirty="0" smtClean="0"/>
              <a:t>Wine and Grape Producer</a:t>
            </a:r>
          </a:p>
          <a:p>
            <a:pPr lvl="1"/>
            <a:r>
              <a:rPr lang="en-US" dirty="0" smtClean="0"/>
              <a:t>New Generation Cooperative Incentive</a:t>
            </a:r>
          </a:p>
          <a:p>
            <a:pPr lvl="1"/>
            <a:r>
              <a:rPr lang="en-US" dirty="0" smtClean="0"/>
              <a:t>Agricultural Product Utilization</a:t>
            </a:r>
          </a:p>
          <a:p>
            <a:pPr lvl="1"/>
            <a:r>
              <a:rPr lang="en-US" dirty="0" smtClean="0"/>
              <a:t>Family Farm Breeding Livestock</a:t>
            </a:r>
          </a:p>
          <a:p>
            <a:pPr lvl="1"/>
            <a:r>
              <a:rPr lang="en-US" dirty="0" smtClean="0"/>
              <a:t>Qualified Beef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Tax Credit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Programs with a 4 Year Sunset</a:t>
            </a:r>
          </a:p>
          <a:p>
            <a:pPr lvl="1"/>
            <a:r>
              <a:rPr lang="en-US" dirty="0" smtClean="0"/>
              <a:t>Neighborhood Assistance Program (NAP)</a:t>
            </a:r>
          </a:p>
          <a:p>
            <a:pPr lvl="1"/>
            <a:r>
              <a:rPr lang="en-US" dirty="0" smtClean="0"/>
              <a:t>Affordable Housing Assistance Program (AHAP)</a:t>
            </a:r>
          </a:p>
          <a:p>
            <a:pPr lvl="1"/>
            <a:r>
              <a:rPr lang="en-US" dirty="0" smtClean="0"/>
              <a:t>Public Safety Surviving Spouse</a:t>
            </a:r>
          </a:p>
          <a:p>
            <a:pPr lvl="1"/>
            <a:r>
              <a:rPr lang="en-US" dirty="0" smtClean="0"/>
              <a:t>Special Needs Adoption</a:t>
            </a:r>
          </a:p>
          <a:p>
            <a:pPr lvl="1"/>
            <a:r>
              <a:rPr lang="en-US" dirty="0" smtClean="0"/>
              <a:t>Children in Crisis</a:t>
            </a:r>
          </a:p>
          <a:p>
            <a:pPr lvl="1"/>
            <a:r>
              <a:rPr lang="en-US" dirty="0" smtClean="0"/>
              <a:t>Youth Opportunities Program (YOP)</a:t>
            </a:r>
          </a:p>
          <a:p>
            <a:pPr lvl="1"/>
            <a:r>
              <a:rPr lang="en-US" dirty="0" smtClean="0"/>
              <a:t>Small Business Disabled Access</a:t>
            </a:r>
          </a:p>
          <a:p>
            <a:pPr lvl="1"/>
            <a:r>
              <a:rPr lang="en-US" dirty="0" smtClean="0"/>
              <a:t>Residential Dwelling Access</a:t>
            </a:r>
          </a:p>
          <a:p>
            <a:pPr lvl="1"/>
            <a:r>
              <a:rPr lang="en-US" dirty="0" smtClean="0"/>
              <a:t>Domestic Violence Shelter</a:t>
            </a:r>
          </a:p>
          <a:p>
            <a:pPr lvl="1"/>
            <a:r>
              <a:rPr lang="en-US" dirty="0" smtClean="0"/>
              <a:t>Maternity Home</a:t>
            </a:r>
          </a:p>
          <a:p>
            <a:pPr lvl="1"/>
            <a:r>
              <a:rPr lang="en-US" dirty="0" smtClean="0"/>
              <a:t>Pregnancy Resource Center</a:t>
            </a:r>
          </a:p>
          <a:p>
            <a:pPr lvl="1"/>
            <a:r>
              <a:rPr lang="en-US" dirty="0" smtClean="0"/>
              <a:t>Food Pantry </a:t>
            </a:r>
          </a:p>
          <a:p>
            <a:pPr lvl="1"/>
            <a:r>
              <a:rPr lang="en-US" dirty="0" smtClean="0"/>
              <a:t>Residential Treatment Agency</a:t>
            </a:r>
          </a:p>
          <a:p>
            <a:pPr lvl="1"/>
            <a:r>
              <a:rPr lang="en-US" dirty="0" smtClean="0"/>
              <a:t>Family Development Account</a:t>
            </a:r>
          </a:p>
          <a:p>
            <a:pPr lvl="1"/>
            <a:r>
              <a:rPr lang="en-US" dirty="0" smtClean="0"/>
              <a:t>Shared Care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New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Aerotropolis</a:t>
            </a:r>
          </a:p>
          <a:p>
            <a:pPr lvl="1"/>
            <a:r>
              <a:rPr lang="en-US" dirty="0" smtClean="0"/>
              <a:t>$60 Million in Air Export Tax Credits over 8 Years (Freight Forwarders)</a:t>
            </a:r>
          </a:p>
          <a:p>
            <a:r>
              <a:rPr lang="en-US" dirty="0" smtClean="0"/>
              <a:t>Amateur Sports Event Tax Credit</a:t>
            </a:r>
          </a:p>
          <a:p>
            <a:pPr lvl="1"/>
            <a:r>
              <a:rPr lang="en-US" dirty="0" smtClean="0"/>
              <a:t>$3 Million Annually Awarded on Ticket Sales Basis</a:t>
            </a:r>
          </a:p>
          <a:p>
            <a:pPr lvl="1"/>
            <a:r>
              <a:rPr lang="en-US" dirty="0" smtClean="0"/>
              <a:t>$10 Million for Contributions to Sponsors (Tax Credits Must Be Purchased at Face Value from State)</a:t>
            </a:r>
          </a:p>
          <a:p>
            <a:r>
              <a:rPr lang="en-US" dirty="0" smtClean="0"/>
              <a:t>Developmental Disability Tax Credit</a:t>
            </a:r>
          </a:p>
          <a:p>
            <a:pPr lvl="1"/>
            <a:r>
              <a:rPr lang="en-US" dirty="0" smtClean="0"/>
              <a:t>Tax Credit for Contributions to Providers (Tax Credits Must Be Purchased at Face Value from State)</a:t>
            </a:r>
          </a:p>
          <a:p>
            <a:r>
              <a:rPr lang="en-US" dirty="0" smtClean="0"/>
              <a:t>Data Centers</a:t>
            </a:r>
          </a:p>
          <a:p>
            <a:pPr lvl="1"/>
            <a:r>
              <a:rPr lang="en-US" dirty="0" smtClean="0"/>
              <a:t>Authorization of Donation/Lease Agreements Between Municipalities and Technology Business Projects</a:t>
            </a:r>
          </a:p>
          <a:p>
            <a:pPr lvl="1"/>
            <a:r>
              <a:rPr lang="en-US" dirty="0" smtClean="0"/>
              <a:t>Sales Tax Exemptions for Construction, Machinery, and Utilities</a:t>
            </a:r>
          </a:p>
          <a:p>
            <a:pPr lvl="2"/>
            <a:r>
              <a:rPr lang="en-US" dirty="0" smtClean="0"/>
              <a:t>Requires a 1:1 Return on Investment to the State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8- Senate Third Read- Compete Missouri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Job Creation Benefits </a:t>
            </a:r>
          </a:p>
          <a:p>
            <a:pPr lvl="1"/>
            <a:r>
              <a:rPr lang="en-US" dirty="0" smtClean="0"/>
              <a:t>Allows for Performance-Based and Discretionary Benefits of Retained Withholding Taxes and Refundable Tax Credits Based on the Number of Jobs Created and the Type of Industry </a:t>
            </a:r>
          </a:p>
          <a:p>
            <a:pPr lvl="1"/>
            <a:r>
              <a:rPr lang="en-US" dirty="0" smtClean="0"/>
              <a:t>Limits the Benefits to the Projected Net Fiscal Benefit to the State</a:t>
            </a:r>
          </a:p>
          <a:p>
            <a:pPr lvl="1"/>
            <a:r>
              <a:rPr lang="en-US" dirty="0" smtClean="0"/>
              <a:t>Authorizes Up-Front Benefits for Job Creation Projects (Subject to Appropriation)</a:t>
            </a:r>
          </a:p>
          <a:p>
            <a:pPr lvl="0"/>
            <a:r>
              <a:rPr lang="en-US" dirty="0" smtClean="0"/>
              <a:t>Training Programs </a:t>
            </a:r>
          </a:p>
          <a:p>
            <a:pPr lvl="1"/>
            <a:r>
              <a:rPr lang="en-US" dirty="0" smtClean="0"/>
              <a:t>Replaces the Community College New Jobs Training Program, the Community College Job Retention Program, and the Job Development Fund with Similar Programs with Standard Definitions</a:t>
            </a:r>
          </a:p>
          <a:p>
            <a:pPr lvl="0"/>
            <a:r>
              <a:rPr lang="en-US" dirty="0" smtClean="0"/>
              <a:t>Retention Benefits </a:t>
            </a:r>
          </a:p>
          <a:p>
            <a:pPr lvl="1"/>
            <a:r>
              <a:rPr lang="en-US" dirty="0" smtClean="0"/>
              <a:t>Authorizes the Award of Retained Withholding Taxes for a Period of 10 Years for Companies that Retain More than 125 Jobs and Meet Certain Capital Investment Requirements</a:t>
            </a:r>
          </a:p>
          <a:p>
            <a:pPr lvl="1"/>
            <a:r>
              <a:rPr lang="en-US" dirty="0" smtClean="0"/>
              <a:t>Limits the Benefits to the Projected Net Benefit to the State </a:t>
            </a:r>
          </a:p>
          <a:p>
            <a:pPr lvl="1"/>
            <a:r>
              <a:rPr lang="en-US" dirty="0" smtClean="0"/>
              <a:t>Authorizes Up-Front Funding for Retention Projects (Subject to Appropriation)</a:t>
            </a:r>
          </a:p>
          <a:p>
            <a:r>
              <a:rPr lang="en-US" dirty="0" smtClean="0"/>
              <a:t>Programs It Replaces: </a:t>
            </a:r>
          </a:p>
          <a:p>
            <a:pPr lvl="2"/>
            <a:r>
              <a:rPr lang="en-US" dirty="0" smtClean="0"/>
              <a:t>Business Facility</a:t>
            </a:r>
          </a:p>
          <a:p>
            <a:pPr lvl="2"/>
            <a:r>
              <a:rPr lang="en-US" dirty="0" smtClean="0"/>
              <a:t>Enhanced Enterprise Zone</a:t>
            </a:r>
          </a:p>
          <a:p>
            <a:pPr lvl="2"/>
            <a:r>
              <a:rPr lang="en-US" dirty="0" smtClean="0"/>
              <a:t>BUILD</a:t>
            </a:r>
          </a:p>
          <a:p>
            <a:pPr lvl="2"/>
            <a:r>
              <a:rPr lang="en-US" dirty="0" smtClean="0"/>
              <a:t>Quality Jobs</a:t>
            </a:r>
          </a:p>
          <a:p>
            <a:pPr lvl="2"/>
            <a:r>
              <a:rPr lang="en-US" dirty="0" smtClean="0"/>
              <a:t>Development Tax Credit</a:t>
            </a:r>
          </a:p>
          <a:p>
            <a:pPr lvl="2"/>
            <a:r>
              <a:rPr lang="en-US" dirty="0" smtClean="0"/>
              <a:t>Rebuilding Communities </a:t>
            </a:r>
          </a:p>
          <a:p>
            <a:r>
              <a:rPr lang="en-US" dirty="0" smtClean="0"/>
              <a:t>Annual Cap (Reduced by Obligations of Programs Being Replaced)</a:t>
            </a:r>
          </a:p>
          <a:p>
            <a:pPr lvl="1"/>
            <a:r>
              <a:rPr lang="en-US" dirty="0" smtClean="0"/>
              <a:t>$111 Million in FY 2012</a:t>
            </a:r>
          </a:p>
          <a:p>
            <a:pPr lvl="1"/>
            <a:r>
              <a:rPr lang="en-US" dirty="0" smtClean="0"/>
              <a:t>$126 Million in FY 2013</a:t>
            </a:r>
          </a:p>
          <a:p>
            <a:pPr lvl="1"/>
            <a:r>
              <a:rPr lang="en-US" dirty="0" smtClean="0"/>
              <a:t>$141 Million in FY 2014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Revenue Distribution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467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6324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dirty="0" smtClean="0"/>
              <a:t> </a:t>
            </a:r>
            <a:r>
              <a:rPr lang="en-US" sz="1400" dirty="0" smtClean="0"/>
              <a:t>Missouri Senate Appropriations Committee “2011 Annual Fiscal Report”</a:t>
            </a:r>
            <a:endParaRPr lang="en-US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Compete Missouri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81100">
                <a:tc>
                  <a:txBody>
                    <a:bodyPr/>
                    <a:lstStyle/>
                    <a:p>
                      <a:r>
                        <a:rPr lang="en-US" dirty="0" smtClean="0"/>
                        <a:t>New Jobs</a:t>
                      </a:r>
                    </a:p>
                    <a:p>
                      <a:r>
                        <a:rPr lang="en-US" dirty="0" smtClean="0"/>
                        <a:t>5-6 Year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Entitlement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Additional</a:t>
                      </a:r>
                      <a:r>
                        <a:rPr lang="en-US" baseline="0" dirty="0" smtClean="0"/>
                        <a:t> Discretionary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Possible</a:t>
                      </a:r>
                      <a:endParaRPr lang="en-US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Enhanced Enterprise Zones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- 2 New Jobs</a:t>
                      </a:r>
                    </a:p>
                    <a:p>
                      <a:r>
                        <a:rPr lang="en-US" sz="1400" dirty="0" smtClean="0"/>
                        <a:t>- 80% County  Average Wage</a:t>
                      </a:r>
                    </a:p>
                    <a:p>
                      <a:r>
                        <a:rPr lang="en-US" sz="1400" dirty="0" smtClean="0"/>
                        <a:t>- Investment $100K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Withholding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- 5 Year Benefit</a:t>
                      </a:r>
                    </a:p>
                    <a:p>
                      <a:r>
                        <a:rPr lang="en-US" sz="1400" baseline="0" dirty="0" smtClean="0"/>
                        <a:t>- 6 Years for 10 yr MO Business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Targeted Industry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- 10 New Jobs</a:t>
                      </a:r>
                    </a:p>
                    <a:p>
                      <a:r>
                        <a:rPr lang="en-US" sz="1400" dirty="0" smtClean="0"/>
                        <a:t>- 90% County Average Wage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Withholding + 3% Tax Credits (Max 6%)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5 Year Benefit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6 Years for 10 yr MO Business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dirty="0" smtClean="0"/>
                        <a:t>Up to 6% Tax Credits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/>
                        <a:t>Up to 5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Up to 12% Payroll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5 Year Benefit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aseline="0" dirty="0" smtClean="0"/>
                        <a:t>6 Years for 10 yr MO Business</a:t>
                      </a:r>
                      <a:endParaRPr lang="en-US" sz="1400" dirty="0" smtClean="0"/>
                    </a:p>
                    <a:p>
                      <a:pPr>
                        <a:buFontTx/>
                        <a:buNone/>
                      </a:pPr>
                      <a:endParaRPr lang="en-US" sz="14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Non-Targeted Industry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20 New Jobs</a:t>
                      </a:r>
                    </a:p>
                    <a:p>
                      <a:r>
                        <a:rPr lang="en-US" sz="1400" dirty="0" smtClean="0"/>
                        <a:t>- 90% County</a:t>
                      </a:r>
                      <a:r>
                        <a:rPr lang="en-US" sz="1400" baseline="0" dirty="0" smtClean="0"/>
                        <a:t> Average Wage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aseline="0" dirty="0" smtClean="0"/>
                        <a:t>Withholding + 2% Tax Credits (Max 5%)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5 Year Benefit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6 Years for 10 yr MO Business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dirty="0" smtClean="0"/>
                        <a:t>Up to 4% Tax Credits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/>
                        <a:t>Up to 5 Years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Up to 9% Payroll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5 Year Benefit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aseline="0" dirty="0" smtClean="0"/>
                        <a:t>6 Years for 10 yr MO Business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Compete Missouri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229599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946"/>
                <a:gridCol w="1692946"/>
                <a:gridCol w="1551867"/>
                <a:gridCol w="1834025"/>
                <a:gridCol w="1457815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New Jobs</a:t>
                      </a:r>
                    </a:p>
                    <a:p>
                      <a:r>
                        <a:rPr lang="en-US" dirty="0" smtClean="0"/>
                        <a:t>Up-Front</a:t>
                      </a:r>
                      <a:r>
                        <a:rPr lang="en-US" baseline="0" dirty="0" smtClean="0"/>
                        <a:t>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Entitlement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Additional</a:t>
                      </a:r>
                      <a:r>
                        <a:rPr lang="en-US" baseline="0" dirty="0" smtClean="0"/>
                        <a:t> Discretionary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Possible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Up-Front Funding</a:t>
                      </a:r>
                    </a:p>
                    <a:p>
                      <a:r>
                        <a:rPr lang="en-US" dirty="0" smtClean="0"/>
                        <a:t>Targeted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10 New Jobs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90% County Average 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Up to 9% Tax Credits (Projected over 5 yrs)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Up-Front Funding</a:t>
                      </a:r>
                    </a:p>
                    <a:p>
                      <a:r>
                        <a:rPr lang="en-US" dirty="0" smtClean="0"/>
                        <a:t>Non-Targeted</a:t>
                      </a:r>
                      <a:r>
                        <a:rPr lang="en-US" baseline="0" dirty="0" smtClean="0"/>
                        <a:t>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 New Jobs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90% County Average Wage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-Up to 7% Tax</a:t>
                      </a:r>
                      <a:r>
                        <a:rPr lang="en-US" baseline="0" dirty="0" smtClean="0"/>
                        <a:t> Credits (Projected over 5 yrs)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8, Senate Third Read- Compete Missouri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 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Entitlement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Additional</a:t>
                      </a:r>
                      <a:r>
                        <a:rPr lang="en-US" baseline="0" dirty="0" smtClean="0"/>
                        <a:t> Discretionary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Possible</a:t>
                      </a:r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Ten-Year</a:t>
                      </a:r>
                      <a:r>
                        <a:rPr lang="en-US" baseline="0" dirty="0" smtClean="0"/>
                        <a:t> Period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125 Retained Jobs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90% County Average 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Up to 100% of Withholding</a:t>
                      </a:r>
                      <a:r>
                        <a:rPr lang="en-US" baseline="0" dirty="0" smtClean="0"/>
                        <a:t> for 10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Up-Front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125 Retained Jobs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90% County Average Wage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Up to 80% of Withholding Projected over 10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Revenue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6400800"/>
            <a:ext cx="792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sz="1400" dirty="0" smtClean="0"/>
              <a:t> Missouri Senate Appropriations Committee “2011 Annual Fiscal Report”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Net General Revenue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General Revenue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219201"/>
          <a:ext cx="76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364"/>
                <a:gridCol w="3336636"/>
                <a:gridCol w="2667000"/>
              </a:tblGrid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Fiscal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GR Collections (in Billions)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Growth/(Decline)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$5.948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$6.128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3.0%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$6.134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$6.389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4.2%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$6.211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(2.8%)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$5.926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(4.6%)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$6.346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7.1%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$6.711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5.8%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$7.332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9.2%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$7.716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5.2%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$8.004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3.7%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$7.451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(6.9%)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$6.774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(9.1%)</a:t>
                      </a:r>
                      <a:endParaRPr lang="en-US" sz="1600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$7.176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5.9%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488668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sz="1400" dirty="0" smtClean="0"/>
              <a:t> Missouri Senate Appropriations 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Credit Redemptions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43001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886200"/>
                <a:gridCol w="2438400"/>
              </a:tblGrid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Fiscal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Tax</a:t>
                      </a:r>
                      <a:r>
                        <a:rPr lang="en-US" sz="1600" baseline="0" dirty="0" smtClean="0"/>
                        <a:t> Credit Redemptions (in Millions)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Growth/(Decline)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$102.7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$170.0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65.6%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$314.5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85.0%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$398.7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26.8%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$365.2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(8.4%)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$356.0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(2.5%)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$408.0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14.7%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$414.9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1.6%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$417.4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$484.5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16.1%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$504.8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4.2%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$584.7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15.8%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$521.5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(10.8%)</a:t>
                      </a:r>
                      <a:endParaRPr lang="en-US" sz="1600" dirty="0"/>
                    </a:p>
                  </a:txBody>
                  <a:tcPr/>
                </a:tc>
              </a:tr>
              <a:tr h="3249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$545.1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4.5%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886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</a:t>
            </a:r>
            <a:r>
              <a:rPr lang="en-US" dirty="0" smtClean="0"/>
              <a:t> </a:t>
            </a:r>
            <a:r>
              <a:rPr lang="en-US" sz="1400" dirty="0" smtClean="0"/>
              <a:t>Missouri Senate Appropriations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Credit Redemptions as % of GR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229603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743200"/>
                <a:gridCol w="2667002"/>
                <a:gridCol w="1600201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Fiscal</a:t>
                      </a:r>
                      <a:r>
                        <a:rPr lang="en-US" sz="1600" baseline="0" dirty="0" smtClean="0"/>
                        <a:t> Year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TC</a:t>
                      </a:r>
                      <a:r>
                        <a:rPr lang="en-US" sz="1600" baseline="0" dirty="0" smtClean="0"/>
                        <a:t> Redemptions  (Millions)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</a:t>
                      </a:r>
                      <a:r>
                        <a:rPr lang="en-US" sz="1600" baseline="0" dirty="0" smtClean="0"/>
                        <a:t> Collections (Billions)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 of GR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1998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$102.7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$5.948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1999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$170.0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$6.128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$314.5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$6.134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5.1%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$398.7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$6.389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6.2%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$365.2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$6.211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5.9%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2003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$356.0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$5.926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6.0%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2004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$408.0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$6.346 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6.4%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2005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$414.9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$6.711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6.2%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2006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$417.4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$7.332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5.7%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2007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$484.5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$7.716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6.3%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2008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$504.8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$8.004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6.3%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$584.7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$7.451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7.8%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$521.5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$6.774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7.7%</a:t>
                      </a:r>
                      <a:endParaRPr lang="en-US" sz="1600" dirty="0"/>
                    </a:p>
                  </a:txBody>
                  <a:tcPr marL="91442" marR="91442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$545.1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$7.176</a:t>
                      </a:r>
                      <a:endParaRPr lang="en-US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7.6%</a:t>
                      </a:r>
                      <a:endParaRPr lang="en-US" sz="1600" dirty="0"/>
                    </a:p>
                  </a:txBody>
                  <a:tcPr marL="91442" marR="91442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324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</a:t>
            </a:r>
            <a:r>
              <a:rPr lang="en-US" dirty="0" smtClean="0"/>
              <a:t> </a:t>
            </a:r>
            <a:r>
              <a:rPr lang="en-US" sz="1400" dirty="0" smtClean="0"/>
              <a:t>Missouri Senate Appropriations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Tax Credit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Tax Credit Process:</a:t>
            </a:r>
          </a:p>
          <a:p>
            <a:pPr lvl="1">
              <a:buNone/>
            </a:pPr>
            <a:r>
              <a:rPr lang="en-US" dirty="0" smtClean="0"/>
              <a:t>1) Authorized</a:t>
            </a:r>
          </a:p>
          <a:p>
            <a:pPr lvl="1">
              <a:buNone/>
            </a:pPr>
            <a:r>
              <a:rPr lang="en-US" dirty="0" smtClean="0"/>
              <a:t>2) Issued</a:t>
            </a:r>
          </a:p>
          <a:p>
            <a:pPr lvl="1">
              <a:buNone/>
            </a:pPr>
            <a:r>
              <a:rPr lang="en-US" dirty="0" smtClean="0"/>
              <a:t>3) Redeemed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Tax Credit Obligations:</a:t>
            </a:r>
          </a:p>
          <a:p>
            <a:pPr lvl="1">
              <a:buNone/>
            </a:pPr>
            <a:r>
              <a:rPr lang="en-US" u="sng" dirty="0" smtClean="0"/>
              <a:t>1) Credits Issued But Not Redeemed:</a:t>
            </a:r>
          </a:p>
          <a:p>
            <a:pPr lvl="2"/>
            <a:r>
              <a:rPr lang="en-US" dirty="0" smtClean="0"/>
              <a:t>$673,473,118</a:t>
            </a:r>
          </a:p>
          <a:p>
            <a:pPr lvl="1">
              <a:buNone/>
            </a:pPr>
            <a:r>
              <a:rPr lang="en-US" u="sng" dirty="0" smtClean="0"/>
              <a:t>2) Streaming Tax Credits:</a:t>
            </a:r>
          </a:p>
          <a:p>
            <a:pPr lvl="2"/>
            <a:r>
              <a:rPr lang="en-US" dirty="0" smtClean="0"/>
              <a:t>$1,411,773,841</a:t>
            </a:r>
          </a:p>
          <a:p>
            <a:pPr lvl="1">
              <a:buNone/>
            </a:pPr>
            <a:r>
              <a:rPr lang="en-US" u="sng" dirty="0" smtClean="0"/>
              <a:t>3) Credits Authorized But Not Issued:</a:t>
            </a:r>
          </a:p>
          <a:p>
            <a:pPr lvl="2"/>
            <a:r>
              <a:rPr lang="en-US" dirty="0" smtClean="0"/>
              <a:t>$476,106,314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Total Obligations:</a:t>
            </a:r>
          </a:p>
          <a:p>
            <a:pPr lvl="2"/>
            <a:r>
              <a:rPr lang="en-US" dirty="0" smtClean="0"/>
              <a:t>$2,561,353,273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46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sz="1400" dirty="0" smtClean="0"/>
              <a:t> “Outstanding Tax Credits Report,” Requested from DED on September 15, 2011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Preservation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Incentive to Rehabilitate Historic Structures</a:t>
            </a:r>
          </a:p>
          <a:p>
            <a:r>
              <a:rPr lang="en-US" dirty="0" smtClean="0"/>
              <a:t>Created in 1997 Special Session</a:t>
            </a:r>
          </a:p>
          <a:p>
            <a:r>
              <a:rPr lang="en-US" dirty="0" smtClean="0"/>
              <a:t>State Program “Piggy-backs” off of Federal Tax Credit Program</a:t>
            </a:r>
          </a:p>
          <a:p>
            <a:r>
              <a:rPr lang="en-US" dirty="0" smtClean="0"/>
              <a:t>Building Must Be:</a:t>
            </a:r>
          </a:p>
          <a:p>
            <a:pPr lvl="1"/>
            <a:r>
              <a:rPr lang="en-US" dirty="0" smtClean="0"/>
              <a:t> At Least 50 Years Old; and</a:t>
            </a:r>
          </a:p>
          <a:p>
            <a:pPr lvl="1"/>
            <a:r>
              <a:rPr lang="en-US" dirty="0" smtClean="0"/>
              <a:t>Individually Listed on the National Register of Historic Places; or</a:t>
            </a:r>
          </a:p>
          <a:p>
            <a:pPr lvl="1"/>
            <a:r>
              <a:rPr lang="en-US" dirty="0" smtClean="0"/>
              <a:t>Within a Certified Historic District</a:t>
            </a:r>
          </a:p>
          <a:p>
            <a:r>
              <a:rPr lang="en-US" dirty="0" smtClean="0"/>
              <a:t>Credit Value</a:t>
            </a:r>
          </a:p>
          <a:p>
            <a:pPr lvl="1"/>
            <a:r>
              <a:rPr lang="en-US" dirty="0" smtClean="0"/>
              <a:t>Federal Credit = 20% of Eligible Costs </a:t>
            </a:r>
          </a:p>
          <a:p>
            <a:pPr lvl="1"/>
            <a:r>
              <a:rPr lang="en-US" dirty="0" smtClean="0"/>
              <a:t>State Credit = 25% of Eligible Costs</a:t>
            </a:r>
          </a:p>
          <a:p>
            <a:r>
              <a:rPr lang="en-US" dirty="0" smtClean="0"/>
              <a:t>Fiscal Note Assumed Annual Cost of the Program Would Be $14,000,000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46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 </a:t>
            </a:r>
            <a:r>
              <a:rPr lang="en-US" sz="1400" dirty="0" smtClean="0"/>
              <a:t>“Fiscal Note TAFP CCS for HCS for SB 1, 1997 ,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Extraordinary Session 1997” 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 Preservation Tax Credit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8229600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Fiscal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Authorized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Issued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Redeemed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$24,650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$24,650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$0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$2,559,713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$41,000,000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$20,701,046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$8,874,766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$72,500,000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$41,583,979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$33,169,951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$116,000,000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$60,011,382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$41,401,415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$142,939,000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$89,214,177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$43,153,986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$100,649,000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$75,692,322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$66,089,980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$116,566,180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$80,213,374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$74,532,355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$237,000,000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$105,071,006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$103,134,226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$128,334,628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$171,508,564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$132,841,728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$170,058,700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$161,621,537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$140,111,002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$211,950,941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$119,914,948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$186,426,164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$99,510,175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$107,229,218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$107,973,542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$82,389,495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$116,244,410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$107,767,393</a:t>
                      </a:r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$1,538,922,769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$1,169,030,613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$1,048,036,221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3246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Sources:</a:t>
            </a:r>
            <a:r>
              <a:rPr lang="en-US" sz="1400" dirty="0" smtClean="0"/>
              <a:t> “DED Tax Credit History 1996-2006,” 2007, 2008,  2009, 2010, Historic Preservation Form 14s, &amp; DOR “FY 11 Credits Master 72711”  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2055</TotalTime>
  <Words>2160</Words>
  <Application>Microsoft Office PowerPoint</Application>
  <PresentationFormat>On-screen Show (4:3)</PresentationFormat>
  <Paragraphs>522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Missouri Tax Credits</vt:lpstr>
      <vt:lpstr>General Revenue Distribution</vt:lpstr>
      <vt:lpstr>General Revenue Distribution</vt:lpstr>
      <vt:lpstr>Missouri Net General Revenue Collections</vt:lpstr>
      <vt:lpstr>Tax Credit Redemptions</vt:lpstr>
      <vt:lpstr>Tax Credit Redemptions as % of GR</vt:lpstr>
      <vt:lpstr>Future Tax Credit Obligations</vt:lpstr>
      <vt:lpstr>Historic Preservation Tax Credit</vt:lpstr>
      <vt:lpstr>Historic Preservation Tax Credit</vt:lpstr>
      <vt:lpstr>Low Income Housing Tax Credit</vt:lpstr>
      <vt:lpstr>Low Income Housing Tax Credit</vt:lpstr>
      <vt:lpstr>Senate Bill 8, Senate Third Read- Tax Credit Reforms</vt:lpstr>
      <vt:lpstr>Senate Bill 8, Senate Third Read- Tax Credit Reforms</vt:lpstr>
      <vt:lpstr>Senate Bill 8, Senate Third Read- Tax Credit Reforms</vt:lpstr>
      <vt:lpstr>Senate Bill 8, Senate Third Read- Tax Credit Reforms</vt:lpstr>
      <vt:lpstr>Senate Bill 8, Senate Third Read- Tax Credit Reforms</vt:lpstr>
      <vt:lpstr>Senate Bill 8, Senate Third Read- Tax Credit Reforms</vt:lpstr>
      <vt:lpstr>Senate Bill 8, Senate Third Read- New Programs</vt:lpstr>
      <vt:lpstr>Senate Bill 8- Senate Third Read- Compete Missouri</vt:lpstr>
      <vt:lpstr>Senate Bill 8, Senate Third Read- Compete Missouri </vt:lpstr>
      <vt:lpstr>Senate Bill 8, Senate Third Read- Compete Missouri </vt:lpstr>
      <vt:lpstr>Senate Bill 8, Senate Third Read- Compete Missouri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Tax Credits</dc:title>
  <dc:creator>Brian Schmidt</dc:creator>
  <cp:lastModifiedBy>Brian Schmidt</cp:lastModifiedBy>
  <cp:revision>184</cp:revision>
  <dcterms:created xsi:type="dcterms:W3CDTF">2011-09-17T22:13:36Z</dcterms:created>
  <dcterms:modified xsi:type="dcterms:W3CDTF">2011-09-21T18:56:59Z</dcterms:modified>
</cp:coreProperties>
</file>